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557" r:id="rId2"/>
    <p:sldId id="499" r:id="rId3"/>
    <p:sldId id="258" r:id="rId4"/>
    <p:sldId id="306" r:id="rId5"/>
    <p:sldId id="261" r:id="rId6"/>
    <p:sldId id="491" r:id="rId7"/>
    <p:sldId id="263" r:id="rId8"/>
    <p:sldId id="266" r:id="rId9"/>
    <p:sldId id="269" r:id="rId10"/>
    <p:sldId id="379" r:id="rId11"/>
    <p:sldId id="280" r:id="rId12"/>
    <p:sldId id="283" r:id="rId13"/>
    <p:sldId id="284" r:id="rId14"/>
    <p:sldId id="437" r:id="rId15"/>
    <p:sldId id="555" r:id="rId16"/>
    <p:sldId id="286" r:id="rId17"/>
    <p:sldId id="287" r:id="rId18"/>
    <p:sldId id="288" r:id="rId19"/>
    <p:sldId id="486" r:id="rId20"/>
    <p:sldId id="290" r:id="rId21"/>
    <p:sldId id="558" r:id="rId22"/>
    <p:sldId id="291" r:id="rId23"/>
  </p:sldIdLst>
  <p:sldSz cx="12192000" cy="6858000"/>
  <p:notesSz cx="7010400" cy="9296400"/>
  <p:defaultTextStyle>
    <a:defPPr>
      <a:defRPr lang="ms-M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E0E8"/>
    <a:srgbClr val="B4C6E7"/>
    <a:srgbClr val="CFD5EA"/>
    <a:srgbClr val="E9EBF5"/>
    <a:srgbClr val="4472C4"/>
    <a:srgbClr val="E50BBB"/>
    <a:srgbClr val="FF99CC"/>
    <a:srgbClr val="FFFF99"/>
    <a:srgbClr val="99D19D"/>
    <a:srgbClr val="FAFA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53" autoAdjust="0"/>
    <p:restoredTop sz="95179" autoAdjust="0"/>
  </p:normalViewPr>
  <p:slideViewPr>
    <p:cSldViewPr snapToGrid="0">
      <p:cViewPr varScale="1">
        <p:scale>
          <a:sx n="111" d="100"/>
          <a:sy n="111" d="100"/>
        </p:scale>
        <p:origin x="5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622" cy="4662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144" y="0"/>
            <a:ext cx="3037622" cy="4662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3C2558-92D1-4E0E-B23B-BF8112FEAE89}" type="datetimeFigureOut">
              <a:rPr lang="en-MY" smtClean="0"/>
              <a:t>7/11/2023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0170"/>
            <a:ext cx="3037622" cy="4662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144" y="8830170"/>
            <a:ext cx="3037622" cy="4662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A6427-5225-4254-8208-A7DE70C4C88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484234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s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819D44-08EA-413C-8F75-29722692CE12}" type="datetimeFigureOut">
              <a:rPr lang="ms-MY" smtClean="0"/>
              <a:t>7/11/2023</a:t>
            </a:fld>
            <a:endParaRPr lang="ms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162050"/>
            <a:ext cx="5578475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s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66045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F2162D-99BC-4C17-90A3-4364F82F767F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120901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6913"/>
            <a:ext cx="6188075" cy="34813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ms-MY" dirty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39307" indent="-28434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37395" indent="-2274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592353" indent="-2274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47310" indent="-2274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02270" indent="-2274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57227" indent="-2274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12186" indent="-2274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67143" indent="-2274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C73FE2E-8CE6-4B1C-85B8-66A46BF34E3D}" type="slidenum">
              <a:rPr lang="ms-MY" altLang="ms-MY" smtClean="0"/>
              <a:pPr eaLnBrk="1" hangingPunct="1">
                <a:spcBef>
                  <a:spcPct val="0"/>
                </a:spcBef>
              </a:pPr>
              <a:t>2</a:t>
            </a:fld>
            <a:endParaRPr lang="ms-MY" altLang="ms-MY"/>
          </a:p>
        </p:txBody>
      </p:sp>
    </p:spTree>
    <p:extLst>
      <p:ext uri="{BB962C8B-B14F-4D97-AF65-F5344CB8AC3E}">
        <p14:creationId xmlns:p14="http://schemas.microsoft.com/office/powerpoint/2010/main" val="9721688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lnSpc>
                <a:spcPct val="100000"/>
              </a:lnSpc>
              <a:spcAft>
                <a:spcPts val="0"/>
              </a:spcAft>
            </a:pPr>
            <a:r>
              <a:rPr lang="ms-MY" sz="12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PERATUSAN KOS PEMBANGUNAN (%) </a:t>
            </a:r>
            <a:r>
              <a:rPr lang="en-US" sz="12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BERDASARKAN BEST EFFORT</a:t>
            </a:r>
            <a:endParaRPr lang="ms-MY" sz="12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rtl="0" eaLnBrk="1" fontAlgn="b" latinLnBrk="0" hangingPunct="1"/>
            <a:r>
              <a:rPr lang="ms-MY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Phase	Ratio</a:t>
            </a:r>
          </a:p>
          <a:p>
            <a:pPr rtl="0" eaLnBrk="1" fontAlgn="b" latinLnBrk="0" hangingPunct="1"/>
            <a:r>
              <a:rPr lang="ms-MY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Requirement 	</a:t>
            </a:r>
            <a:r>
              <a:rPr lang="ms-MY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20.00</a:t>
            </a:r>
            <a:endParaRPr lang="en-MY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b" latinLnBrk="0" hangingPunct="1"/>
            <a:r>
              <a:rPr lang="ms-MY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Design 	</a:t>
            </a:r>
            <a:r>
              <a:rPr lang="ms-MY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30.00</a:t>
            </a:r>
            <a:endParaRPr lang="en-MY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b" latinLnBrk="0" hangingPunct="1"/>
            <a:r>
              <a:rPr lang="ms-MY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Coding	</a:t>
            </a:r>
            <a:r>
              <a:rPr lang="ms-MY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15.00</a:t>
            </a:r>
            <a:endParaRPr lang="en-MY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b" latinLnBrk="0" hangingPunct="1"/>
            <a:r>
              <a:rPr lang="ms-MY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Integration	</a:t>
            </a:r>
            <a:r>
              <a:rPr lang="ms-MY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5.00</a:t>
            </a:r>
            <a:endParaRPr lang="en-MY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b" latinLnBrk="0" hangingPunct="1"/>
            <a:r>
              <a:rPr lang="ms-MY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Testing	</a:t>
            </a:r>
            <a:r>
              <a:rPr lang="ms-MY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25.00</a:t>
            </a:r>
            <a:endParaRPr lang="en-MY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b" latinLnBrk="0" hangingPunct="1"/>
            <a:r>
              <a:rPr lang="ms-MY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Deployment 	</a:t>
            </a:r>
            <a:r>
              <a:rPr lang="ms-MY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5.00</a:t>
            </a:r>
            <a:endParaRPr lang="en-MY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b" latinLnBrk="0" hangingPunct="1"/>
            <a:r>
              <a:rPr lang="ms-MY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Total	</a:t>
            </a:r>
            <a:r>
              <a:rPr lang="ms-MY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100</a:t>
            </a:r>
            <a:endParaRPr lang="en-MY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F2162D-99BC-4C17-90A3-4364F82F767F}" type="slidenum">
              <a:rPr lang="ms-MY" smtClean="0"/>
              <a:t>14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5761876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ms-MY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A04C5124-444C-498E-8921-5234466D128C}" type="slidenum">
              <a:rPr lang="ms-MY" altLang="ms-MY" smtClean="0"/>
              <a:pPr eaLnBrk="1" hangingPunct="1">
                <a:spcBef>
                  <a:spcPct val="0"/>
                </a:spcBef>
              </a:pPr>
              <a:t>15</a:t>
            </a:fld>
            <a:endParaRPr lang="ms-MY" altLang="ms-MY"/>
          </a:p>
        </p:txBody>
      </p:sp>
    </p:spTree>
    <p:extLst>
      <p:ext uri="{BB962C8B-B14F-4D97-AF65-F5344CB8AC3E}">
        <p14:creationId xmlns:p14="http://schemas.microsoft.com/office/powerpoint/2010/main" val="24651442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ms-MY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84A5365C-093C-4E59-B2EE-C1997E0B5A94}" type="slidenum">
              <a:rPr lang="ms-MY" altLang="ms-MY" smtClean="0"/>
              <a:pPr eaLnBrk="1" hangingPunct="1">
                <a:spcBef>
                  <a:spcPct val="0"/>
                </a:spcBef>
              </a:pPr>
              <a:t>16</a:t>
            </a:fld>
            <a:endParaRPr lang="ms-MY" altLang="ms-MY"/>
          </a:p>
        </p:txBody>
      </p:sp>
    </p:spTree>
    <p:extLst>
      <p:ext uri="{BB962C8B-B14F-4D97-AF65-F5344CB8AC3E}">
        <p14:creationId xmlns:p14="http://schemas.microsoft.com/office/powerpoint/2010/main" val="23951021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ms-MY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84A5365C-093C-4E59-B2EE-C1997E0B5A94}" type="slidenum">
              <a:rPr lang="ms-MY" altLang="ms-MY" smtClean="0"/>
              <a:pPr eaLnBrk="1" hangingPunct="1">
                <a:spcBef>
                  <a:spcPct val="0"/>
                </a:spcBef>
              </a:pPr>
              <a:t>17</a:t>
            </a:fld>
            <a:endParaRPr lang="ms-MY" altLang="ms-MY"/>
          </a:p>
        </p:txBody>
      </p:sp>
    </p:spTree>
    <p:extLst>
      <p:ext uri="{BB962C8B-B14F-4D97-AF65-F5344CB8AC3E}">
        <p14:creationId xmlns:p14="http://schemas.microsoft.com/office/powerpoint/2010/main" val="13938738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ms-MY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84A5365C-093C-4E59-B2EE-C1997E0B5A94}" type="slidenum">
              <a:rPr lang="ms-MY" altLang="ms-MY" smtClean="0"/>
              <a:pPr eaLnBrk="1" hangingPunct="1">
                <a:spcBef>
                  <a:spcPct val="0"/>
                </a:spcBef>
              </a:pPr>
              <a:t>18</a:t>
            </a:fld>
            <a:endParaRPr lang="ms-MY" altLang="ms-MY"/>
          </a:p>
        </p:txBody>
      </p:sp>
    </p:spTree>
    <p:extLst>
      <p:ext uri="{BB962C8B-B14F-4D97-AF65-F5344CB8AC3E}">
        <p14:creationId xmlns:p14="http://schemas.microsoft.com/office/powerpoint/2010/main" val="12376176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ms-MY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3767" indent="-28606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4257" indent="-22885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1960" indent="-22885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9663" indent="-22885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7366" indent="-22885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5069" indent="-22885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32772" indent="-22885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90475" indent="-22885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84A5365C-093C-4E59-B2EE-C1997E0B5A94}" type="slidenum">
              <a:rPr lang="ms-MY" altLang="ms-MY" smtClean="0"/>
              <a:pPr eaLnBrk="1" hangingPunct="1">
                <a:spcBef>
                  <a:spcPct val="0"/>
                </a:spcBef>
              </a:pPr>
              <a:t>19</a:t>
            </a:fld>
            <a:endParaRPr lang="ms-MY" altLang="ms-MY"/>
          </a:p>
        </p:txBody>
      </p:sp>
    </p:spTree>
    <p:extLst>
      <p:ext uri="{BB962C8B-B14F-4D97-AF65-F5344CB8AC3E}">
        <p14:creationId xmlns:p14="http://schemas.microsoft.com/office/powerpoint/2010/main" val="39951414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ms-MY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ED54012F-2107-475C-AF84-C673C4AA6530}" type="slidenum">
              <a:rPr lang="ms-MY" altLang="ms-MY" smtClean="0"/>
              <a:pPr eaLnBrk="1" hangingPunct="1">
                <a:spcBef>
                  <a:spcPct val="0"/>
                </a:spcBef>
              </a:pPr>
              <a:t>20</a:t>
            </a:fld>
            <a:endParaRPr lang="ms-MY" altLang="ms-MY"/>
          </a:p>
        </p:txBody>
      </p:sp>
    </p:spTree>
    <p:extLst>
      <p:ext uri="{BB962C8B-B14F-4D97-AF65-F5344CB8AC3E}">
        <p14:creationId xmlns:p14="http://schemas.microsoft.com/office/powerpoint/2010/main" val="23922856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ms-MY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92106" indent="-30465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18624" indent="-24372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06074" indent="-24372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93523" indent="-24372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43477" indent="-24372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93430" indent="-24372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43384" indent="-24372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93337" indent="-24372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C246D69-2E4E-4368-95AB-C39D813E2797}" type="slidenum">
              <a:rPr lang="ms-MY" altLang="ms-MY" sz="1300">
                <a:ea typeface="MS PGothic" panose="020B0600070205080204" pitchFamily="34" charset="-128"/>
              </a:rPr>
              <a:pPr>
                <a:spcBef>
                  <a:spcPct val="0"/>
                </a:spcBef>
              </a:pPr>
              <a:t>22</a:t>
            </a:fld>
            <a:endParaRPr lang="ms-MY" altLang="ms-MY" sz="1300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79713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ms-MY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86864" indent="-302640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210561" indent="-242112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94785" indent="-242112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179010" indent="-242112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663235" indent="-242112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3147459" indent="-242112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631683" indent="-242112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4115907" indent="-242112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97C4766E-3D98-47BA-90F4-E0B4E38CA563}" type="slidenum">
              <a:rPr lang="ms-MY" altLang="ms-MY" smtClean="0"/>
              <a:pPr eaLnBrk="1" hangingPunct="1">
                <a:spcBef>
                  <a:spcPct val="0"/>
                </a:spcBef>
              </a:pPr>
              <a:t>3</a:t>
            </a:fld>
            <a:endParaRPr lang="ms-MY" altLang="ms-MY"/>
          </a:p>
        </p:txBody>
      </p:sp>
    </p:spTree>
    <p:extLst>
      <p:ext uri="{BB962C8B-B14F-4D97-AF65-F5344CB8AC3E}">
        <p14:creationId xmlns:p14="http://schemas.microsoft.com/office/powerpoint/2010/main" val="12827263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ms-MY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97C4766E-3D98-47BA-90F4-E0B4E38CA563}" type="slidenum">
              <a:rPr lang="ms-MY" altLang="ms-MY" smtClean="0"/>
              <a:pPr eaLnBrk="1" hangingPunct="1">
                <a:spcBef>
                  <a:spcPct val="0"/>
                </a:spcBef>
              </a:pPr>
              <a:t>5</a:t>
            </a:fld>
            <a:endParaRPr lang="ms-MY" altLang="ms-MY"/>
          </a:p>
        </p:txBody>
      </p:sp>
    </p:spTree>
    <p:extLst>
      <p:ext uri="{BB962C8B-B14F-4D97-AF65-F5344CB8AC3E}">
        <p14:creationId xmlns:p14="http://schemas.microsoft.com/office/powerpoint/2010/main" val="17703999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ms-MY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2DE2E1E5-7C99-461D-8E72-EDCD36DD2623}" type="slidenum">
              <a:rPr lang="ms-MY" altLang="ms-MY" smtClean="0"/>
              <a:pPr eaLnBrk="1" hangingPunct="1">
                <a:spcBef>
                  <a:spcPct val="0"/>
                </a:spcBef>
              </a:pPr>
              <a:t>7</a:t>
            </a:fld>
            <a:endParaRPr lang="ms-MY" altLang="ms-MY"/>
          </a:p>
        </p:txBody>
      </p:sp>
    </p:spTree>
    <p:extLst>
      <p:ext uri="{BB962C8B-B14F-4D97-AF65-F5344CB8AC3E}">
        <p14:creationId xmlns:p14="http://schemas.microsoft.com/office/powerpoint/2010/main" val="4427273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ms-MY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2DE2E1E5-7C99-461D-8E72-EDCD36DD2623}" type="slidenum">
              <a:rPr lang="ms-MY" altLang="ms-MY" smtClean="0"/>
              <a:pPr eaLnBrk="1" hangingPunct="1">
                <a:spcBef>
                  <a:spcPct val="0"/>
                </a:spcBef>
              </a:pPr>
              <a:t>8</a:t>
            </a:fld>
            <a:endParaRPr lang="ms-MY" altLang="ms-MY"/>
          </a:p>
        </p:txBody>
      </p:sp>
    </p:spTree>
    <p:extLst>
      <p:ext uri="{BB962C8B-B14F-4D97-AF65-F5344CB8AC3E}">
        <p14:creationId xmlns:p14="http://schemas.microsoft.com/office/powerpoint/2010/main" val="35500209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ms-MY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2DE2E1E5-7C99-461D-8E72-EDCD36DD2623}" type="slidenum">
              <a:rPr lang="ms-MY" altLang="ms-MY" smtClean="0"/>
              <a:pPr eaLnBrk="1" hangingPunct="1">
                <a:spcBef>
                  <a:spcPct val="0"/>
                </a:spcBef>
              </a:pPr>
              <a:t>9</a:t>
            </a:fld>
            <a:endParaRPr lang="ms-MY" altLang="ms-MY"/>
          </a:p>
        </p:txBody>
      </p:sp>
    </p:spTree>
    <p:extLst>
      <p:ext uri="{BB962C8B-B14F-4D97-AF65-F5344CB8AC3E}">
        <p14:creationId xmlns:p14="http://schemas.microsoft.com/office/powerpoint/2010/main" val="41674514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ms-MY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B328B229-DB28-466D-98DD-0DF0FC4C89DD}" type="slidenum">
              <a:rPr lang="ms-MY" altLang="ms-MY" smtClean="0"/>
              <a:pPr eaLnBrk="1" hangingPunct="1">
                <a:spcBef>
                  <a:spcPct val="0"/>
                </a:spcBef>
              </a:pPr>
              <a:t>11</a:t>
            </a:fld>
            <a:endParaRPr lang="ms-MY" altLang="ms-MY"/>
          </a:p>
        </p:txBody>
      </p:sp>
    </p:spTree>
    <p:extLst>
      <p:ext uri="{BB962C8B-B14F-4D97-AF65-F5344CB8AC3E}">
        <p14:creationId xmlns:p14="http://schemas.microsoft.com/office/powerpoint/2010/main" val="8528850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ms-MY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23CD7BD7-DE53-4EE7-A651-060CFE0C156A}" type="slidenum">
              <a:rPr lang="ms-MY" altLang="ms-MY" smtClean="0"/>
              <a:pPr eaLnBrk="1" hangingPunct="1">
                <a:spcBef>
                  <a:spcPct val="0"/>
                </a:spcBef>
              </a:pPr>
              <a:t>12</a:t>
            </a:fld>
            <a:endParaRPr lang="ms-MY" altLang="ms-MY"/>
          </a:p>
        </p:txBody>
      </p:sp>
    </p:spTree>
    <p:extLst>
      <p:ext uri="{BB962C8B-B14F-4D97-AF65-F5344CB8AC3E}">
        <p14:creationId xmlns:p14="http://schemas.microsoft.com/office/powerpoint/2010/main" val="9093217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ms-MY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A04C5124-444C-498E-8921-5234466D128C}" type="slidenum">
              <a:rPr lang="ms-MY" altLang="ms-MY" smtClean="0"/>
              <a:pPr eaLnBrk="1" hangingPunct="1">
                <a:spcBef>
                  <a:spcPct val="0"/>
                </a:spcBef>
              </a:pPr>
              <a:t>13</a:t>
            </a:fld>
            <a:endParaRPr lang="ms-MY" altLang="ms-MY"/>
          </a:p>
        </p:txBody>
      </p:sp>
    </p:spTree>
    <p:extLst>
      <p:ext uri="{BB962C8B-B14F-4D97-AF65-F5344CB8AC3E}">
        <p14:creationId xmlns:p14="http://schemas.microsoft.com/office/powerpoint/2010/main" val="1137357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ms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ms-MY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>
          <a:xfrm>
            <a:off x="11393574" y="6359615"/>
            <a:ext cx="413238" cy="365125"/>
          </a:xfrm>
          <a:solidFill>
            <a:schemeClr val="tx1"/>
          </a:solidFill>
        </p:spPr>
        <p:txBody>
          <a:bodyPr/>
          <a:lstStyle>
            <a:lvl1pPr>
              <a:defRPr sz="1200">
                <a:solidFill>
                  <a:schemeClr val="bg1"/>
                </a:solidFill>
                <a:latin typeface="+mn-lt"/>
                <a:ea typeface="Futura" panose="02020800000000000000" pitchFamily="18" charset="0"/>
                <a:cs typeface="Futura" panose="02020800000000000000" pitchFamily="18" charset="0"/>
              </a:defRPr>
            </a:lvl1pPr>
          </a:lstStyle>
          <a:p>
            <a:fld id="{BA0703F6-9220-493B-BC25-87A499A6DF38}" type="slidenum">
              <a:rPr lang="ms-MY" smtClean="0"/>
              <a:pPr/>
              <a:t>‹#›</a:t>
            </a:fld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3438023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s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703F6-9220-493B-BC25-87A499A6DF38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4001814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ms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703F6-9220-493B-BC25-87A499A6DF38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8946165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9AB17-F647-4A22-A4B0-5AFB6B343795}" type="slidenum">
              <a:rPr lang="ms-MY"/>
              <a:pPr>
                <a:defRPr/>
              </a:pPr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132760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s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703F6-9220-493B-BC25-87A499A6DF38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003347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ms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703F6-9220-493B-BC25-87A499A6DF38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422895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s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s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703F6-9220-493B-BC25-87A499A6DF38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461341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s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s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s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703F6-9220-493B-BC25-87A499A6DF38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922411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s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703F6-9220-493B-BC25-87A499A6DF38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409486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703F6-9220-493B-BC25-87A499A6DF38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700629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ms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s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703F6-9220-493B-BC25-87A499A6DF38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4294761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ms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ms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703F6-9220-493B-BC25-87A499A6DF38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689185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free-powerpoint-templates-design.com/free-powerpoint-templates-design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ms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s-MY"/>
          </a:p>
        </p:txBody>
      </p:sp>
      <p:sp>
        <p:nvSpPr>
          <p:cNvPr id="7" name="TextBox 6">
            <a:hlinkClick r:id="rId14"/>
            <a:extLst>
              <a:ext uri="{FF2B5EF4-FFF2-40B4-BE49-F238E27FC236}">
                <a16:creationId xmlns:a16="http://schemas.microsoft.com/office/drawing/2014/main" id="{CC98E2EE-7B8D-844C-A29A-84C1753D976A}"/>
              </a:ext>
            </a:extLst>
          </p:cNvPr>
          <p:cNvSpPr txBox="1"/>
          <p:nvPr userDrawn="1"/>
        </p:nvSpPr>
        <p:spPr>
          <a:xfrm>
            <a:off x="9526" y="6438288"/>
            <a:ext cx="11537239" cy="214312"/>
          </a:xfrm>
          <a:prstGeom prst="rect">
            <a:avLst/>
          </a:prstGeom>
          <a:gradFill flip="none" rotWithShape="1">
            <a:gsLst>
              <a:gs pos="30000">
                <a:schemeClr val="bg1"/>
              </a:gs>
              <a:gs pos="56000">
                <a:srgbClr val="FF0000"/>
              </a:gs>
              <a:gs pos="83000">
                <a:schemeClr val="tx1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>
            <a:spAutoFit/>
          </a:bodyPr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37884" y="6364526"/>
            <a:ext cx="370952" cy="365125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BA0703F6-9220-493B-BC25-87A499A6DF38}" type="slidenum">
              <a:rPr lang="ms-MY" smtClean="0"/>
              <a:pPr/>
              <a:t>‹#›</a:t>
            </a:fld>
            <a:endParaRPr lang="ms-MY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0968CB4-8A10-FB41-B3C3-8F0C892DAD4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184571" y="6414991"/>
            <a:ext cx="4229100" cy="3146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sz="1400" dirty="0">
                <a:latin typeface="+mn-lt"/>
              </a:rPr>
              <a:t>SULIT  | [AGENSI] [KEMENTERIAN]| 2023</a:t>
            </a:r>
            <a:endParaRPr lang="en-MY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69845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s-M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mpu.gov.my/ms/penerbitan-mampu/send/2-buku/1155-buku-panduan-kejuruteraan-sistem-aplikasi-sektor-awam-krisa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mpu.gov.my/ms/pekeliling/category/181-2018?download=294:ptpa-bil-3-tahun-2018-panduan-pengurusan-projek-ict-sektor-awam-pprisa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877329" y="2810000"/>
            <a:ext cx="11015425" cy="1895371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fi-FI" sz="40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[TAJUK PERMOHONAN]</a:t>
            </a:r>
            <a:br>
              <a:rPr lang="fi-FI" sz="4000" dirty="0">
                <a:latin typeface="Futura Medium" panose="020B0602020204020303" pitchFamily="34" charset="-79"/>
                <a:cs typeface="Futura Medium" panose="020B0602020204020303" pitchFamily="34" charset="-79"/>
              </a:rPr>
            </a:br>
            <a:r>
              <a:rPr lang="fi-FI" sz="40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[KOD PROJEK SPP II]</a:t>
            </a:r>
            <a:r>
              <a:rPr lang="en-US" sz="1400" dirty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lang="en-US" sz="1400" dirty="0" err="1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Bagi</a:t>
            </a:r>
            <a:r>
              <a:rPr lang="en-US" sz="1400" dirty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Projek</a:t>
            </a:r>
            <a:r>
              <a:rPr lang="en-US" sz="1400" dirty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yang </a:t>
            </a:r>
            <a:r>
              <a:rPr lang="en-US" sz="1400" dirty="0" err="1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Menggunakan</a:t>
            </a:r>
            <a:r>
              <a:rPr lang="en-US" sz="1400" dirty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Peruntukan</a:t>
            </a:r>
            <a:r>
              <a:rPr lang="en-US" sz="1400" dirty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Pembangunan)</a:t>
            </a:r>
            <a:r>
              <a:rPr lang="fi-FI" sz="40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 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877331" y="2361907"/>
            <a:ext cx="11314669" cy="689726"/>
          </a:xfrm>
        </p:spPr>
        <p:txBody>
          <a:bodyPr rtlCol="0" anchor="ctr">
            <a:normAutofit lnSpcReduction="10000"/>
          </a:bodyPr>
          <a:lstStyle/>
          <a:p>
            <a:pPr marL="0" indent="0">
              <a:spcBef>
                <a:spcPct val="0"/>
              </a:spcBef>
              <a:buNone/>
              <a:defRPr/>
            </a:pPr>
            <a:r>
              <a:rPr lang="en-US" sz="4400" spc="600" noProof="1">
                <a:solidFill>
                  <a:srgbClr val="000000"/>
                </a:solidFill>
                <a:latin typeface="Gabriola" pitchFamily="82" charset="0"/>
                <a:ea typeface="+mj-ea"/>
                <a:cs typeface="Futura Medium" panose="020B0602020204020303" pitchFamily="34" charset="-79"/>
              </a:rPr>
              <a:t>Projek</a:t>
            </a:r>
            <a:endParaRPr lang="ms-MY" altLang="en-US" sz="4400" noProof="1">
              <a:solidFill>
                <a:srgbClr val="000000"/>
              </a:solidFill>
              <a:latin typeface="Gabriola" pitchFamily="82" charset="0"/>
              <a:ea typeface="+mj-ea"/>
              <a:cs typeface="Futura Medium" panose="020B0602020204020303" pitchFamily="34" charset="-79"/>
            </a:endParaRPr>
          </a:p>
        </p:txBody>
      </p:sp>
      <p:pic>
        <p:nvPicPr>
          <p:cNvPr id="5" name="Picture 2" descr="F:\JKRWPKL_SA\JKR LOGO_JATA NEGARA\Coat_of_arms_of_Malaysia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7329" y="595848"/>
            <a:ext cx="2178375" cy="16360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lide Number Placeholder 1">
            <a:extLst>
              <a:ext uri="{FF2B5EF4-FFF2-40B4-BE49-F238E27FC236}">
                <a16:creationId xmlns:a16="http://schemas.microsoft.com/office/drawing/2014/main" id="{C78322C3-7037-7648-9C52-6BF434DAF07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413671" y="6387820"/>
            <a:ext cx="479083" cy="314660"/>
          </a:xfrm>
          <a:prstGeom prst="rect">
            <a:avLst/>
          </a:prstGeom>
          <a:solidFill>
            <a:schemeClr val="tx1"/>
          </a:solidFill>
        </p:spPr>
        <p:txBody>
          <a:bodyPr anchor="ctr"/>
          <a:lstStyle/>
          <a:p>
            <a:pPr algn="ctr">
              <a:defRPr/>
            </a:pPr>
            <a:fld id="{DCD5B6F0-F1E7-4CD4-9D02-354E037D83D9}" type="slidenum">
              <a:rPr lang="en-MY" altLang="en-US" sz="1400" smtClean="0">
                <a:solidFill>
                  <a:schemeClr val="bg1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pPr algn="ctr">
                <a:defRPr/>
              </a:pPr>
              <a:t>1</a:t>
            </a:fld>
            <a:endParaRPr lang="en-MY" altLang="en-US" sz="1400" dirty="0">
              <a:solidFill>
                <a:schemeClr val="bg1"/>
              </a:solidFill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295E566-782B-454E-BB32-9F4607BAB495}"/>
              </a:ext>
            </a:extLst>
          </p:cNvPr>
          <p:cNvSpPr txBox="1"/>
          <p:nvPr/>
        </p:nvSpPr>
        <p:spPr>
          <a:xfrm>
            <a:off x="8057280" y="296192"/>
            <a:ext cx="3835474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MY" sz="36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KERTAS KX-X/23</a:t>
            </a:r>
          </a:p>
          <a:p>
            <a:pPr lvl="0" algn="r"/>
            <a:r>
              <a:rPr lang="en-US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Dilengkapkan</a:t>
            </a:r>
            <a:r>
              <a:rPr lang="en-US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US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Urus</a:t>
            </a:r>
            <a:r>
              <a:rPr lang="en-US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Setia</a:t>
            </a:r>
            <a:r>
              <a:rPr lang="en-US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JPICT)</a:t>
            </a:r>
          </a:p>
          <a:p>
            <a:pPr algn="r"/>
            <a:endParaRPr lang="en-MY" sz="36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A44F4F1-7898-5E40-9169-52622888F801}"/>
              </a:ext>
            </a:extLst>
          </p:cNvPr>
          <p:cNvSpPr txBox="1">
            <a:spLocks/>
          </p:cNvSpPr>
          <p:nvPr/>
        </p:nvSpPr>
        <p:spPr>
          <a:xfrm>
            <a:off x="877329" y="4805719"/>
            <a:ext cx="11314669" cy="6897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3600" spc="600" noProof="1">
                <a:solidFill>
                  <a:srgbClr val="000000"/>
                </a:solidFill>
                <a:latin typeface="Gabriola" pitchFamily="82" charset="0"/>
                <a:ea typeface="+mj-ea"/>
                <a:cs typeface="Futura Medium" panose="020B0602020204020303" pitchFamily="34" charset="-79"/>
              </a:rPr>
              <a:t>Oleh : [AGENSI][KEMENTERIAN]</a:t>
            </a:r>
            <a:endParaRPr lang="ms-MY" altLang="en-US" sz="3600" noProof="1">
              <a:solidFill>
                <a:srgbClr val="000000"/>
              </a:solidFill>
              <a:latin typeface="Gabriola" pitchFamily="82" charset="0"/>
              <a:ea typeface="+mj-ea"/>
              <a:cs typeface="Futura Medium" panose="020B0602020204020303" pitchFamily="34" charset="-79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6CD3011-33AC-E64C-8517-C19DBCC0210A}"/>
              </a:ext>
            </a:extLst>
          </p:cNvPr>
          <p:cNvSpPr/>
          <p:nvPr/>
        </p:nvSpPr>
        <p:spPr>
          <a:xfrm>
            <a:off x="877329" y="5827933"/>
            <a:ext cx="103237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ms-MY" altLang="en-US" spc="600" dirty="0">
                <a:solidFill>
                  <a:srgbClr val="000000"/>
                </a:solidFill>
                <a:cs typeface="Arial" panose="020B0604020202020204" pitchFamily="34" charset="0"/>
              </a:rPr>
              <a:t>TARIKH JPICT | MASA JPICT | TEMPAT JPICT</a:t>
            </a:r>
            <a:r>
              <a:rPr lang="en-US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Dilengkapkan</a:t>
            </a:r>
            <a:r>
              <a:rPr lang="en-US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US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Urus</a:t>
            </a:r>
            <a:r>
              <a:rPr lang="en-US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Setia</a:t>
            </a:r>
            <a:r>
              <a:rPr lang="en-US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JPICT)</a:t>
            </a:r>
          </a:p>
          <a:p>
            <a:r>
              <a:rPr lang="ms-MY" altLang="en-US" spc="6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22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0"/>
          <p:cNvSpPr txBox="1">
            <a:spLocks/>
          </p:cNvSpPr>
          <p:nvPr/>
        </p:nvSpPr>
        <p:spPr>
          <a:xfrm>
            <a:off x="659219" y="106326"/>
            <a:ext cx="10926228" cy="712381"/>
          </a:xfrm>
          <a:prstGeom prst="rect">
            <a:avLst/>
          </a:prstGeom>
        </p:spPr>
        <p:txBody>
          <a:bodyPr vert="horz" lIns="51435" tIns="25718" rIns="51435" bIns="25718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  <a:defRPr/>
            </a:pPr>
            <a:r>
              <a:rPr lang="en-MY" b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KETERANGAN RINGKAS FUNGSI SETIAP MODUL </a:t>
            </a:r>
            <a:r>
              <a:rPr lang="en-MY" sz="18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(</a:t>
            </a:r>
            <a:r>
              <a:rPr lang="en-MY" sz="18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jika</a:t>
            </a:r>
            <a:r>
              <a:rPr lang="en-MY" sz="18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MY" sz="18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ada</a:t>
            </a:r>
            <a:r>
              <a:rPr lang="en-MY" sz="18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)</a:t>
            </a:r>
            <a:endParaRPr lang="ms-MY" b="1" dirty="0">
              <a:solidFill>
                <a:prstClr val="black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694944" y="908720"/>
            <a:ext cx="10890503" cy="13652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SzPct val="100000"/>
              <a:buFont typeface="+mj-lt"/>
              <a:buAutoNum type="arabicPeriod"/>
            </a:pP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Menjelaskan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FUNGSI SETIAP MODUL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hendak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dibangunkan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Clr>
                <a:schemeClr val="accent1"/>
              </a:buClr>
              <a:buSzPct val="73000"/>
              <a:buFont typeface="Wingdings" panose="05000000000000000000" pitchFamily="2" charset="2"/>
              <a:buChar char="Ø"/>
            </a:pP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703F6-9220-493B-BC25-87A499A6DF38}" type="slidenum">
              <a:rPr lang="ms-MY" smtClean="0"/>
              <a:t>10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765547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0"/>
          <p:cNvSpPr txBox="1">
            <a:spLocks/>
          </p:cNvSpPr>
          <p:nvPr/>
        </p:nvSpPr>
        <p:spPr>
          <a:xfrm>
            <a:off x="589083" y="129511"/>
            <a:ext cx="6247234" cy="10082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  <a:defRPr/>
            </a:pPr>
            <a:r>
              <a:rPr lang="en-US" b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JADUAL PELAKSANAAN</a:t>
            </a:r>
            <a:endParaRPr lang="ms-MY" b="1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667512" y="908720"/>
            <a:ext cx="11009376" cy="24928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SzPct val="100000"/>
              <a:buFont typeface="+mj-lt"/>
              <a:buAutoNum type="arabicPeriod"/>
            </a:pP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Bermula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tarikh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kelulusan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tender 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SST 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kick-off 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pelaksanaan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FAT 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Go-live 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warranty</a:t>
            </a:r>
          </a:p>
          <a:p>
            <a:pPr marL="342900" indent="-342900" algn="l">
              <a:buSzPct val="100000"/>
              <a:buFont typeface="+mj-lt"/>
              <a:buAutoNum type="arabicPeriod"/>
            </a:pP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SzPct val="100000"/>
              <a:buFont typeface="+mj-lt"/>
              <a:buAutoNum type="arabicPeriod"/>
            </a:pP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Masukkan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jadual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pelaksanaan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berdasarkan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fasa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pelaksanaan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meliputi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skop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kerja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terlibat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SzPct val="100000"/>
              <a:buFont typeface="+mj-lt"/>
              <a:buAutoNum type="arabicPeriod"/>
            </a:pP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SzPct val="100000"/>
              <a:buFont typeface="+mj-lt"/>
              <a:buAutoNum type="arabicPeriod"/>
            </a:pP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Hendaklah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letakkan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milestone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jangkaan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siap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SzPct val="100000"/>
              <a:buFont typeface="+mj-lt"/>
              <a:buAutoNum type="arabicPeriod"/>
            </a:pP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SzPct val="100000"/>
              <a:buFont typeface="+mj-lt"/>
              <a:buAutoNum type="arabicPeriod"/>
            </a:pP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Bagi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pembangunan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sila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rujuk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Buku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Panduan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Kejuruteraan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Aplikasi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Sektor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Awam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KRISA </a:t>
            </a:r>
            <a:r>
              <a:rPr lang="en-MY" sz="1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https://www.mampu.gov.my/ms/penerbitan-mampu/send/2-buku/1155-buku-panduan-kejuruteraan-sistem-aplikasi-sektor-awam-krisa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Clr>
                <a:schemeClr val="accent1"/>
              </a:buClr>
              <a:buSzPct val="73000"/>
              <a:buFont typeface="Wingdings" panose="05000000000000000000" pitchFamily="2" charset="2"/>
              <a:buChar char="Ø"/>
            </a:pP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09AB17-F647-4A22-A4B0-5AFB6B343795}" type="slidenum">
              <a:rPr lang="ms-MY" smtClean="0"/>
              <a:pPr>
                <a:defRPr/>
              </a:pPr>
              <a:t>11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6893278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656294"/>
              </p:ext>
            </p:extLst>
          </p:nvPr>
        </p:nvGraphicFramePr>
        <p:xfrm>
          <a:off x="323268" y="1066819"/>
          <a:ext cx="11312724" cy="48963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73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69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6497">
                  <a:extLst>
                    <a:ext uri="{9D8B030D-6E8A-4147-A177-3AD203B41FA5}">
                      <a16:colId xmlns:a16="http://schemas.microsoft.com/office/drawing/2014/main" val="668663305"/>
                    </a:ext>
                  </a:extLst>
                </a:gridCol>
                <a:gridCol w="1537756">
                  <a:extLst>
                    <a:ext uri="{9D8B030D-6E8A-4147-A177-3AD203B41FA5}">
                      <a16:colId xmlns:a16="http://schemas.microsoft.com/office/drawing/2014/main" val="2077974023"/>
                    </a:ext>
                  </a:extLst>
                </a:gridCol>
                <a:gridCol w="1523160">
                  <a:extLst>
                    <a:ext uri="{9D8B030D-6E8A-4147-A177-3AD203B41FA5}">
                      <a16:colId xmlns:a16="http://schemas.microsoft.com/office/drawing/2014/main" val="804965"/>
                    </a:ext>
                  </a:extLst>
                </a:gridCol>
                <a:gridCol w="197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9262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</a:t>
                      </a:r>
                      <a:endParaRPr lang="ms-MY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PERKARA</a:t>
                      </a:r>
                      <a:endParaRPr lang="ms-MY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s-MY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ms-MY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s-MY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</a:t>
                      </a:r>
                      <a:endParaRPr lang="ms-MY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s-MY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2025</a:t>
                      </a:r>
                      <a:endParaRPr lang="ms-MY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KOS (RM)</a:t>
                      </a:r>
                      <a:endParaRPr lang="ms-MY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12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A.</a:t>
                      </a:r>
                      <a:endParaRPr lang="ms-MY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r>
                        <a:rPr lang="en-US" sz="12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Perkakasan</a:t>
                      </a:r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ICT</a:t>
                      </a:r>
                      <a:endParaRPr lang="ms-MY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/>
                      <a:endParaRPr lang="ms-MY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/>
                      <a:endParaRPr lang="ms-MY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/>
                      <a:endParaRPr lang="ms-MY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XXX,XXX.XX</a:t>
                      </a:r>
                      <a:endParaRPr lang="ms-MY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127">
                <a:tc>
                  <a:txBody>
                    <a:bodyPr/>
                    <a:lstStyle/>
                    <a:p>
                      <a:pPr algn="ctr"/>
                      <a:r>
                        <a:rPr lang="ms-MY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B.</a:t>
                      </a: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r>
                        <a:rPr lang="ms-MY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Pembangunan</a:t>
                      </a:r>
                      <a:r>
                        <a:rPr lang="ms-MY" sz="12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Sistem Aplikasi</a:t>
                      </a:r>
                      <a:endParaRPr lang="ms-MY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/>
                      <a:endParaRPr lang="ms-MY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/>
                      <a:endParaRPr lang="ms-MY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/>
                      <a:endParaRPr lang="ms-MY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XXX,XXX.XX</a:t>
                      </a:r>
                      <a:endParaRPr lang="ms-MY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212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C.</a:t>
                      </a:r>
                      <a:endParaRPr lang="ms-MY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r>
                        <a:rPr lang="en-US" sz="12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Perisian</a:t>
                      </a:r>
                      <a:endParaRPr lang="ms-MY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/>
                      <a:endParaRPr lang="ms-MY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/>
                      <a:endParaRPr lang="ms-MY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/>
                      <a:endParaRPr lang="ms-MY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XXX,XXX.XX</a:t>
                      </a:r>
                      <a:endParaRPr lang="ms-MY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2127">
                <a:tc>
                  <a:txBody>
                    <a:bodyPr/>
                    <a:lstStyle/>
                    <a:p>
                      <a:pPr algn="ctr"/>
                      <a:r>
                        <a:rPr lang="ms-MY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D.</a:t>
                      </a: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r>
                        <a:rPr lang="ms-MY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Rangkaian</a:t>
                      </a: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/>
                      <a:endParaRPr lang="ms-MY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/>
                      <a:endParaRPr lang="ms-MY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/>
                      <a:endParaRPr lang="ms-MY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XXX,XXX.XX</a:t>
                      </a:r>
                      <a:endParaRPr lang="ms-MY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2127">
                <a:tc>
                  <a:txBody>
                    <a:bodyPr/>
                    <a:lstStyle/>
                    <a:p>
                      <a:pPr algn="ctr"/>
                      <a:r>
                        <a:rPr lang="ms-MY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E.</a:t>
                      </a: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Perkhidmatan</a:t>
                      </a:r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US" sz="12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termasuk</a:t>
                      </a:r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latihan)</a:t>
                      </a:r>
                      <a:endParaRPr lang="ms-MY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ms-MY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ms-MY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ms-MY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XXX,XXX.XX</a:t>
                      </a:r>
                      <a:endParaRPr lang="ms-MY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00838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F.</a:t>
                      </a:r>
                      <a:endParaRPr lang="ms-MY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marL="0" indent="0" algn="just">
                        <a:spcBef>
                          <a:spcPts val="0"/>
                        </a:spcBef>
                        <a:buFont typeface="+mj-lt"/>
                        <a:buNone/>
                        <a:defRPr/>
                      </a:pPr>
                      <a:r>
                        <a:rPr lang="ms-MY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Lain-lain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Perolehan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bukan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ICT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jika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berkaitan</a:t>
                      </a:r>
                      <a:r>
                        <a:rPr lang="ms-MY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355600" lvl="1" indent="-355600" algn="just">
                        <a:spcBef>
                          <a:spcPts val="0"/>
                        </a:spcBef>
                        <a:buFont typeface="+mj-lt"/>
                        <a:buAutoNum type="romanLcPeriod"/>
                        <a:defRPr/>
                      </a:pPr>
                      <a:r>
                        <a:rPr lang="ms-MY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Perkakasan non-ICT / fizikal / M&amp;E yang menyokong  projek ICT</a:t>
                      </a:r>
                    </a:p>
                    <a:p>
                      <a:pPr marL="355600" lvl="1" indent="-355600" algn="just">
                        <a:spcBef>
                          <a:spcPts val="0"/>
                        </a:spcBef>
                        <a:buFont typeface="+mj-lt"/>
                        <a:buAutoNum type="romanLcPeriod"/>
                        <a:defRPr/>
                      </a:pPr>
                      <a:r>
                        <a:rPr lang="ms-MY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Perkhidmatan non-ICT/ fizikal / M&amp;E yang menyokong projek ICT</a:t>
                      </a: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/>
                      <a:endParaRPr lang="ms-MY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/>
                      <a:endParaRPr lang="ms-MY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/>
                      <a:endParaRPr lang="ms-MY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XXX,XXX.XX</a:t>
                      </a:r>
                      <a:endParaRPr lang="ms-MY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2127">
                <a:tc>
                  <a:txBody>
                    <a:bodyPr/>
                    <a:lstStyle/>
                    <a:p>
                      <a:pPr algn="ctr"/>
                      <a:endParaRPr lang="ms-MY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JUMLAH</a:t>
                      </a:r>
                      <a:endParaRPr lang="ms-MY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ms-MY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ms-MY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ms-MY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XXX,XXX.XX</a:t>
                      </a:r>
                      <a:endParaRPr lang="ms-MY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2127">
                <a:tc>
                  <a:txBody>
                    <a:bodyPr/>
                    <a:lstStyle/>
                    <a:p>
                      <a:endParaRPr lang="ms-MY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Sales and Service Tax (SST)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/>
                      <a:endParaRPr lang="ms-MY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/>
                      <a:endParaRPr lang="ms-MY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/>
                      <a:endParaRPr lang="ms-MY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XXX,XXX.XX</a:t>
                      </a:r>
                      <a:endParaRPr lang="ms-MY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8245601"/>
                  </a:ext>
                </a:extLst>
              </a:tr>
              <a:tr h="332127">
                <a:tc>
                  <a:txBody>
                    <a:bodyPr/>
                    <a:lstStyle/>
                    <a:p>
                      <a:endParaRPr lang="ms-MY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Digital Service Tax (DST)</a:t>
                      </a: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/>
                      <a:endParaRPr lang="ms-MY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/>
                      <a:endParaRPr lang="ms-MY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/>
                      <a:endParaRPr lang="ms-MY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/>
                      <a:r>
                        <a:rPr lang="ms-MY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XXX,XXX.XX</a:t>
                      </a:r>
                      <a:endParaRPr lang="ms-MY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8086056"/>
                  </a:ext>
                </a:extLst>
              </a:tr>
              <a:tr h="332127">
                <a:tc>
                  <a:txBody>
                    <a:bodyPr/>
                    <a:lstStyle/>
                    <a:p>
                      <a:endParaRPr lang="ms-MY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200" b="1" u="none" strike="noStrike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TDA (1%) </a:t>
                      </a:r>
                      <a:r>
                        <a:rPr lang="ms-MY" sz="1200" b="1" u="none" strike="noStrike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jika ada</a:t>
                      </a:r>
                      <a:endParaRPr lang="ms-MY" sz="12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ms-MY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ms-MY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ms-MY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XXX,XXX.XX</a:t>
                      </a:r>
                      <a:endParaRPr lang="ms-MY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550875"/>
                  </a:ext>
                </a:extLst>
              </a:tr>
              <a:tr h="332127">
                <a:tc>
                  <a:txBody>
                    <a:bodyPr/>
                    <a:lstStyle/>
                    <a:p>
                      <a:endParaRPr lang="ms-MY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JUMLAH KESELURUHAN</a:t>
                      </a:r>
                      <a:endParaRPr lang="ms-MY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ms-MY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ms-MY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ms-MY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X,XXX,XXX.XX</a:t>
                      </a:r>
                      <a:endParaRPr lang="ms-MY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Text Placeholder 10"/>
          <p:cNvSpPr txBox="1">
            <a:spLocks/>
          </p:cNvSpPr>
          <p:nvPr/>
        </p:nvSpPr>
        <p:spPr>
          <a:xfrm>
            <a:off x="323267" y="115726"/>
            <a:ext cx="6247234" cy="742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  <a:defRPr/>
            </a:pPr>
            <a:r>
              <a:rPr lang="en-US" b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RINGKASAN PERUNTUKAN</a:t>
            </a:r>
            <a:endParaRPr lang="ms-MY" b="1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6039292" y="100394"/>
            <a:ext cx="6230680" cy="8187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Pastikan</a:t>
            </a: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format </a:t>
            </a:r>
            <a:r>
              <a:rPr lang="en-US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Ringkasan</a:t>
            </a: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Peruntukan</a:t>
            </a: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diubah</a:t>
            </a:r>
            <a:endParaRPr 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Sekiranya</a:t>
            </a: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TIADA NILAI </a:t>
            </a:r>
            <a:r>
              <a:rPr lang="en-US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komponen</a:t>
            </a: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atas</a:t>
            </a: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hendaklah</a:t>
            </a: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diletakkan</a:t>
            </a: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nilai</a:t>
            </a:r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“0”</a:t>
            </a:r>
          </a:p>
          <a:p>
            <a:pPr marL="342900" indent="-342900" algn="l"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en-MY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TDA : Fi </a:t>
            </a:r>
            <a:r>
              <a:rPr lang="en-MY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Bagi</a:t>
            </a:r>
            <a:r>
              <a:rPr lang="en-MY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1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Technology Depository Agency </a:t>
            </a:r>
            <a:r>
              <a:rPr lang="en-MY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(TDA) </a:t>
            </a:r>
            <a:r>
              <a:rPr lang="en-MY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Bagi</a:t>
            </a:r>
            <a:r>
              <a:rPr lang="en-MY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Program </a:t>
            </a:r>
            <a:r>
              <a:rPr lang="en-MY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Kolaborasi</a:t>
            </a:r>
            <a:r>
              <a:rPr lang="en-MY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</a:t>
            </a:r>
            <a:r>
              <a:rPr lang="en-MY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(ICP)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09AB17-F647-4A22-A4B0-5AFB6B343795}" type="slidenum">
              <a:rPr lang="ms-MY" smtClean="0"/>
              <a:pPr>
                <a:defRPr/>
              </a:pPr>
              <a:t>12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9981073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284871"/>
              </p:ext>
            </p:extLst>
          </p:nvPr>
        </p:nvGraphicFramePr>
        <p:xfrm>
          <a:off x="563525" y="1484313"/>
          <a:ext cx="11249247" cy="303885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91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80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90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5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17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17677">
                  <a:extLst>
                    <a:ext uri="{9D8B030D-6E8A-4147-A177-3AD203B41FA5}">
                      <a16:colId xmlns:a16="http://schemas.microsoft.com/office/drawing/2014/main" val="3038932013"/>
                    </a:ext>
                  </a:extLst>
                </a:gridCol>
              </a:tblGrid>
              <a:tr h="741041">
                <a:tc>
                  <a:txBody>
                    <a:bodyPr/>
                    <a:lstStyle/>
                    <a:p>
                      <a:pPr marL="901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BIL.</a:t>
                      </a:r>
                      <a:endParaRPr lang="ms-MY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PERKARA</a:t>
                      </a:r>
                      <a:endParaRPr lang="ms-MY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KUANTITI</a:t>
                      </a:r>
                      <a:endParaRPr lang="ms-MY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HARGA SEUNIT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(RM)</a:t>
                      </a:r>
                      <a:endParaRPr lang="ms-MY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JUMLAH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(RM)</a:t>
                      </a:r>
                      <a:endParaRPr lang="ms-MY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CATATAN</a:t>
                      </a:r>
                      <a:endParaRPr lang="ms-MY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129">
                <a:tc gridSpan="5">
                  <a:txBody>
                    <a:bodyPr/>
                    <a:lstStyle/>
                    <a:p>
                      <a:pPr algn="l"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r>
                        <a:rPr lang="en-MY" sz="1600" b="1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(A) PERKAKASAN</a:t>
                      </a:r>
                      <a:endParaRPr lang="ms-MY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ctr"/>
                </a:tc>
                <a:tc hMerge="1">
                  <a:txBody>
                    <a:bodyPr/>
                    <a:lstStyle/>
                    <a:p>
                      <a:pPr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endParaRPr lang="ms-MY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9523" marR="9523" marT="9525" marB="0" anchor="ctr"/>
                </a:tc>
                <a:tc hMerge="1">
                  <a:txBody>
                    <a:bodyPr/>
                    <a:lstStyle/>
                    <a:p>
                      <a:endParaRPr lang="ms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ms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ms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endParaRPr lang="ms-MY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049">
                <a:tc>
                  <a:txBody>
                    <a:bodyPr/>
                    <a:lstStyle/>
                    <a:p>
                      <a:pPr algn="ctr" fontAlgn="ctr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en-MY" sz="16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ms-MY" sz="16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</a:t>
                      </a: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XXX.XX</a:t>
                      </a:r>
                      <a:endParaRPr lang="ms-MY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XXX,XXX.XX</a:t>
                      </a:r>
                      <a:endParaRPr lang="ms-MY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ms-MY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049">
                <a:tc>
                  <a:txBody>
                    <a:bodyPr/>
                    <a:lstStyle/>
                    <a:p>
                      <a:pPr algn="ctr" fontAlgn="ctr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en-MY" sz="16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  <a:endParaRPr lang="ms-MY" sz="16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</a:t>
                      </a: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XXX.XX</a:t>
                      </a:r>
                      <a:endParaRPr lang="ms-MY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XXX,XXX.XX</a:t>
                      </a:r>
                      <a:endParaRPr lang="ms-MY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ms-MY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8799"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MY" sz="16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  <a:endParaRPr lang="ms-MY" sz="16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</a:t>
                      </a: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XXX.XX</a:t>
                      </a:r>
                      <a:endParaRPr lang="ms-MY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XXX,XXX.XX</a:t>
                      </a:r>
                      <a:endParaRPr lang="ms-MY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ms-MY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9049">
                <a:tc>
                  <a:txBody>
                    <a:bodyPr/>
                    <a:lstStyle/>
                    <a:p>
                      <a:pPr algn="ctr" fontAlgn="ctr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en-MY" sz="16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</a:t>
                      </a:r>
                      <a:endParaRPr lang="ms-MY" sz="16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</a:t>
                      </a: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XXX.XX</a:t>
                      </a:r>
                      <a:endParaRPr lang="ms-MY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XXX,XXX.XX</a:t>
                      </a:r>
                      <a:endParaRPr lang="ms-MY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ms-MY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9049">
                <a:tc>
                  <a:txBody>
                    <a:bodyPr/>
                    <a:lstStyle/>
                    <a:p>
                      <a:pPr algn="ctr" fontAlgn="ctr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en-MY" sz="16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</a:t>
                      </a:r>
                      <a:endParaRPr lang="ms-MY" sz="16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</a:t>
                      </a: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XXX.XX</a:t>
                      </a:r>
                      <a:endParaRPr lang="ms-MY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XXX,XXX.XX</a:t>
                      </a:r>
                      <a:endParaRPr lang="ms-MY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ms-MY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879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ms-MY" sz="16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JUMLAH (A)</a:t>
                      </a:r>
                      <a:r>
                        <a:rPr lang="en-US" sz="1600" b="1" kern="12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PERKAKASAN ICT</a:t>
                      </a:r>
                      <a:endParaRPr lang="ms-MY" sz="16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ctr"/>
                </a:tc>
                <a:tc hMerge="1">
                  <a:txBody>
                    <a:bodyPr/>
                    <a:lstStyle/>
                    <a:p>
                      <a:endParaRPr lang="ms-MY" sz="16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ctr"/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ms-MY" sz="16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XXX,XXX.XX</a:t>
                      </a:r>
                      <a:endParaRPr lang="ms-MY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ms-MY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824388" y="908720"/>
            <a:ext cx="76327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just">
              <a:buFont typeface="Arial" pitchFamily="34" charset="0"/>
              <a:buNone/>
            </a:pPr>
            <a:r>
              <a:rPr lang="en-US" altLang="ms-MY" sz="18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Perincian</a:t>
            </a:r>
            <a:r>
              <a:rPr lang="en-US" altLang="ms-MY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ms-MY" sz="18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Peruntukan</a:t>
            </a:r>
            <a:r>
              <a:rPr lang="en-US" altLang="ms-MY" sz="1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DC95E12-0A81-4546-BA8A-1C252C78DBB7}"/>
              </a:ext>
            </a:extLst>
          </p:cNvPr>
          <p:cNvSpPr txBox="1">
            <a:spLocks/>
          </p:cNvSpPr>
          <p:nvPr/>
        </p:nvSpPr>
        <p:spPr>
          <a:xfrm>
            <a:off x="242887" y="200571"/>
            <a:ext cx="10515600" cy="5968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MAKLUMAT PERUNTUKAN: (A) PERKAKASAN ICT</a:t>
            </a:r>
            <a:endParaRPr lang="en-MY" dirty="0"/>
          </a:p>
        </p:txBody>
      </p:sp>
      <p:sp>
        <p:nvSpPr>
          <p:cNvPr id="11" name="Rectangle 10"/>
          <p:cNvSpPr/>
          <p:nvPr/>
        </p:nvSpPr>
        <p:spPr>
          <a:xfrm>
            <a:off x="457199" y="4654926"/>
            <a:ext cx="1063255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s-MY" sz="1600" dirty="0">
                <a:latin typeface="Arial" panose="020B0604020202020204" pitchFamily="34" charset="0"/>
                <a:cs typeface="Arial" panose="020B0604020202020204" pitchFamily="34" charset="0"/>
              </a:rPr>
              <a:t>NOTA</a:t>
            </a:r>
          </a:p>
          <a:p>
            <a:pPr marL="342900" indent="-342900">
              <a:buFontTx/>
              <a:buAutoNum type="arabicPeriod"/>
            </a:pPr>
            <a:r>
              <a:rPr lang="en-US" altLang="ms-MY" sz="1600" dirty="0" err="1">
                <a:latin typeface="Arial" panose="020B0604020202020204" pitchFamily="34" charset="0"/>
                <a:cs typeface="Arial" panose="020B0604020202020204" pitchFamily="34" charset="0"/>
              </a:rPr>
              <a:t>Masukkan</a:t>
            </a:r>
            <a:r>
              <a:rPr lang="en-US" altLang="ms-MY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ms-MY" sz="1600" dirty="0" err="1">
                <a:latin typeface="Arial" panose="020B0604020202020204" pitchFamily="34" charset="0"/>
                <a:cs typeface="Arial" panose="020B0604020202020204" pitchFamily="34" charset="0"/>
              </a:rPr>
              <a:t>maklumat</a:t>
            </a:r>
            <a:r>
              <a:rPr lang="en-US" altLang="ms-MY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ms-MY" sz="1600" dirty="0" err="1">
                <a:latin typeface="Arial" panose="020B0604020202020204" pitchFamily="34" charset="0"/>
                <a:cs typeface="Arial" panose="020B0604020202020204" pitchFamily="34" charset="0"/>
              </a:rPr>
              <a:t>spesifikasi</a:t>
            </a:r>
            <a:r>
              <a:rPr lang="en-US" altLang="ms-MY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ms-MY" sz="1600" dirty="0" err="1">
                <a:latin typeface="Arial" panose="020B0604020202020204" pitchFamily="34" charset="0"/>
                <a:cs typeface="Arial" panose="020B0604020202020204" pitchFamily="34" charset="0"/>
              </a:rPr>
              <a:t>utama</a:t>
            </a:r>
            <a:r>
              <a:rPr lang="en-US" altLang="ms-MY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ms-MY" sz="1600" dirty="0" err="1">
                <a:latin typeface="Arial" panose="020B0604020202020204" pitchFamily="34" charset="0"/>
                <a:cs typeface="Arial" panose="020B0604020202020204" pitchFamily="34" charset="0"/>
              </a:rPr>
              <a:t>perkakasan</a:t>
            </a:r>
            <a:endParaRPr lang="en-US" altLang="ms-MY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Sekiranya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perolehan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perkakasan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bersekali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(bundle)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perisian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lesen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dianggap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perolehan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perkakasan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en-US" altLang="ms-MY" sz="1600" dirty="0" err="1">
                <a:latin typeface="Arial" panose="020B0604020202020204" pitchFamily="34" charset="0"/>
                <a:cs typeface="Arial" panose="020B0604020202020204" pitchFamily="34" charset="0"/>
              </a:rPr>
              <a:t>Nyatakan</a:t>
            </a:r>
            <a:r>
              <a:rPr lang="en-US" altLang="ms-MY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ms-MY" sz="1600" dirty="0" err="1">
                <a:latin typeface="Arial" panose="020B0604020202020204" pitchFamily="34" charset="0"/>
                <a:cs typeface="Arial" panose="020B0604020202020204" pitchFamily="34" charset="0"/>
              </a:rPr>
              <a:t>penempatan</a:t>
            </a:r>
            <a:r>
              <a:rPr lang="en-US" altLang="ms-MY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ms-MY" sz="1600" dirty="0" err="1">
                <a:latin typeface="Arial" panose="020B0604020202020204" pitchFamily="34" charset="0"/>
                <a:cs typeface="Arial" panose="020B0604020202020204" pitchFamily="34" charset="0"/>
              </a:rPr>
              <a:t>lokasi</a:t>
            </a:r>
            <a:r>
              <a:rPr lang="en-US" altLang="ms-MY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ms-MY" sz="1600" dirty="0" err="1">
                <a:latin typeface="Arial" panose="020B0604020202020204" pitchFamily="34" charset="0"/>
                <a:cs typeface="Arial" panose="020B0604020202020204" pitchFamily="34" charset="0"/>
              </a:rPr>
              <a:t>serta</a:t>
            </a:r>
            <a:r>
              <a:rPr lang="en-US" altLang="ms-MY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ms-MY" sz="1600" dirty="0" err="1">
                <a:latin typeface="Arial" panose="020B0604020202020204" pitchFamily="34" charset="0"/>
                <a:cs typeface="Arial" panose="020B0604020202020204" pitchFamily="34" charset="0"/>
              </a:rPr>
              <a:t>justifikasi</a:t>
            </a:r>
            <a:r>
              <a:rPr lang="en-US" altLang="ms-MY" sz="16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altLang="ms-MY" sz="1600" dirty="0" err="1">
                <a:latin typeface="Arial" panose="020B0604020202020204" pitchFamily="34" charset="0"/>
                <a:cs typeface="Arial" panose="020B0604020202020204" pitchFamily="34" charset="0"/>
              </a:rPr>
              <a:t>kegunaan</a:t>
            </a:r>
            <a:endParaRPr lang="en-US" altLang="ms-MY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09AB17-F647-4A22-A4B0-5AFB6B343795}" type="slidenum">
              <a:rPr lang="ms-MY" smtClean="0"/>
              <a:pPr>
                <a:defRPr/>
              </a:pPr>
              <a:t>13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6360924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1253333" y="867391"/>
            <a:ext cx="93846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>
              <a:buFont typeface="Arial" pitchFamily="34" charset="0"/>
              <a:buNone/>
            </a:pPr>
            <a:r>
              <a:rPr lang="en-US" altLang="ms-MY" sz="20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Ringkasan</a:t>
            </a:r>
            <a:r>
              <a:rPr lang="en-US" altLang="ms-MY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ms-MY" sz="20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Peruntukan</a:t>
            </a:r>
            <a:r>
              <a:rPr lang="en-US" altLang="ms-MY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 Pembangunan </a:t>
            </a:r>
            <a:r>
              <a:rPr lang="en-US" altLang="ms-MY" sz="20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US" altLang="ms-MY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ms-MY" sz="20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Aplikasi</a:t>
            </a:r>
            <a:r>
              <a:rPr lang="en-US" altLang="ms-MY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ms-MY" sz="20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altLang="ms-MY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ms-MY" sz="20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Semua</a:t>
            </a:r>
            <a:r>
              <a:rPr lang="en-US" altLang="ms-MY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ms-MY" sz="20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Modul</a:t>
            </a:r>
            <a:r>
              <a:rPr lang="en-US" altLang="ms-MY" sz="2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65ABC8-CD18-4368-99E5-BD506C408A4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178150"/>
            <a:ext cx="12192000" cy="575126"/>
          </a:xfrm>
        </p:spPr>
        <p:txBody>
          <a:bodyPr>
            <a:noAutofit/>
          </a:bodyPr>
          <a:lstStyle/>
          <a:p>
            <a:pPr algn="ctr"/>
            <a:r>
              <a:rPr lang="en-US" sz="2800" b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MS PGothic" panose="020B0600070205080204" pitchFamily="34" charset="-128"/>
                <a:cs typeface="+mj-cs"/>
              </a:rPr>
              <a:t>MAKLUMAT PERUNTUKAN: (B) PEMBANGUNAN SISTEM APLIKASI</a:t>
            </a:r>
            <a:endParaRPr lang="en-MY" sz="4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8473999"/>
              </p:ext>
            </p:extLst>
          </p:nvPr>
        </p:nvGraphicFramePr>
        <p:xfrm>
          <a:off x="1127052" y="1347306"/>
          <a:ext cx="9698264" cy="332816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68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823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30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539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200"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n-MY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(B) PEMBANGUNAN SISTEM APLIKASI</a:t>
                      </a:r>
                      <a:endParaRPr lang="en-MY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MY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MY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MY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MY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1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Perkara</a:t>
                      </a:r>
                      <a:endParaRPr lang="en-MY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1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Jumlah</a:t>
                      </a:r>
                      <a:r>
                        <a:rPr lang="en-MY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Kos</a:t>
                      </a:r>
                      <a:endParaRPr lang="en-MY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Best Effort (%)</a:t>
                      </a:r>
                      <a:endParaRPr lang="en-MY" sz="1800" b="1" i="1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18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en-MY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MY" sz="18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Analysis</a:t>
                      </a:r>
                      <a:endParaRPr lang="en-MY" sz="1800" b="0" i="1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MY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MY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826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18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  <a:endParaRPr lang="en-MY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MY" sz="18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Design</a:t>
                      </a:r>
                      <a:endParaRPr lang="en-MY" sz="1800" b="0" i="1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MY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MY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18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  <a:endParaRPr lang="en-MY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MY" sz="18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Coding</a:t>
                      </a:r>
                      <a:endParaRPr lang="en-MY" sz="1800" b="0" i="1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MY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MY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18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</a:t>
                      </a:r>
                      <a:endParaRPr lang="en-MY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MY" sz="18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Testing</a:t>
                      </a:r>
                      <a:endParaRPr lang="en-MY" sz="1800" b="0" i="1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MY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MY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18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</a:t>
                      </a:r>
                      <a:endParaRPr lang="en-MY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MY" sz="18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Implementation</a:t>
                      </a:r>
                      <a:endParaRPr lang="en-MY" sz="1800" b="0" i="1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MY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MY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09625"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MY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MY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JUMLAH (B) PEMBANGUNAN SISTEM</a:t>
                      </a:r>
                      <a:endParaRPr lang="en-MY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MY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MY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8423337" y="4789585"/>
            <a:ext cx="2482467" cy="166199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ms-MY" sz="9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PERATUSAN KOS PEMBANGUNAN (%) </a:t>
            </a:r>
            <a:r>
              <a:rPr lang="en-US" sz="9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BERDASARKAN BEST EFFORT</a:t>
            </a:r>
            <a:endParaRPr lang="ms-MY" sz="9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fontAlgn="b"/>
            <a:r>
              <a:rPr lang="ms-MY" sz="900" b="1" dirty="0">
                <a:latin typeface="Arial" panose="020B0604020202020204" pitchFamily="34" charset="0"/>
                <a:cs typeface="Arial" panose="020B0604020202020204" pitchFamily="34" charset="0"/>
              </a:rPr>
              <a:t>Phase	Ratio</a:t>
            </a:r>
          </a:p>
          <a:p>
            <a:pPr fontAlgn="b"/>
            <a:r>
              <a:rPr lang="ms-MY" sz="900" b="1" dirty="0">
                <a:latin typeface="Arial" panose="020B0604020202020204" pitchFamily="34" charset="0"/>
                <a:cs typeface="Arial" panose="020B0604020202020204" pitchFamily="34" charset="0"/>
              </a:rPr>
              <a:t>Requirement 	</a:t>
            </a:r>
            <a:r>
              <a:rPr lang="ms-MY" sz="900" dirty="0">
                <a:latin typeface="Arial" panose="020B0604020202020204" pitchFamily="34" charset="0"/>
                <a:cs typeface="Arial" panose="020B0604020202020204" pitchFamily="34" charset="0"/>
              </a:rPr>
              <a:t>20.00</a:t>
            </a:r>
            <a:endParaRPr lang="en-MY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"/>
            <a:r>
              <a:rPr lang="ms-MY" sz="900" b="1" dirty="0">
                <a:latin typeface="Arial" panose="020B0604020202020204" pitchFamily="34" charset="0"/>
                <a:cs typeface="Arial" panose="020B0604020202020204" pitchFamily="34" charset="0"/>
              </a:rPr>
              <a:t>Design 	</a:t>
            </a:r>
            <a:r>
              <a:rPr lang="ms-MY" sz="900" dirty="0">
                <a:latin typeface="Arial" panose="020B0604020202020204" pitchFamily="34" charset="0"/>
                <a:cs typeface="Arial" panose="020B0604020202020204" pitchFamily="34" charset="0"/>
              </a:rPr>
              <a:t>30.00</a:t>
            </a:r>
            <a:endParaRPr lang="en-MY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"/>
            <a:r>
              <a:rPr lang="ms-MY" sz="900" b="1" dirty="0">
                <a:latin typeface="Arial" panose="020B0604020202020204" pitchFamily="34" charset="0"/>
                <a:cs typeface="Arial" panose="020B0604020202020204" pitchFamily="34" charset="0"/>
              </a:rPr>
              <a:t>Coding	</a:t>
            </a:r>
            <a:r>
              <a:rPr lang="ms-MY" sz="900" dirty="0">
                <a:latin typeface="Arial" panose="020B0604020202020204" pitchFamily="34" charset="0"/>
                <a:cs typeface="Arial" panose="020B0604020202020204" pitchFamily="34" charset="0"/>
              </a:rPr>
              <a:t>15.00</a:t>
            </a:r>
            <a:endParaRPr lang="en-MY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"/>
            <a:r>
              <a:rPr lang="ms-MY" sz="900" b="1" dirty="0">
                <a:latin typeface="Arial" panose="020B0604020202020204" pitchFamily="34" charset="0"/>
                <a:cs typeface="Arial" panose="020B0604020202020204" pitchFamily="34" charset="0"/>
              </a:rPr>
              <a:t>Integration	</a:t>
            </a:r>
            <a:r>
              <a:rPr lang="ms-MY" sz="900" dirty="0">
                <a:latin typeface="Arial" panose="020B0604020202020204" pitchFamily="34" charset="0"/>
                <a:cs typeface="Arial" panose="020B0604020202020204" pitchFamily="34" charset="0"/>
              </a:rPr>
              <a:t>5.00</a:t>
            </a:r>
            <a:endParaRPr lang="en-MY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"/>
            <a:r>
              <a:rPr lang="ms-MY" sz="900" b="1" dirty="0">
                <a:latin typeface="Arial" panose="020B0604020202020204" pitchFamily="34" charset="0"/>
                <a:cs typeface="Arial" panose="020B0604020202020204" pitchFamily="34" charset="0"/>
              </a:rPr>
              <a:t>Testing	</a:t>
            </a:r>
            <a:r>
              <a:rPr lang="ms-MY" sz="900" dirty="0">
                <a:latin typeface="Arial" panose="020B0604020202020204" pitchFamily="34" charset="0"/>
                <a:cs typeface="Arial" panose="020B0604020202020204" pitchFamily="34" charset="0"/>
              </a:rPr>
              <a:t>25.00</a:t>
            </a:r>
            <a:endParaRPr lang="en-MY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"/>
            <a:r>
              <a:rPr lang="ms-MY" sz="900" b="1" dirty="0">
                <a:latin typeface="Arial" panose="020B0604020202020204" pitchFamily="34" charset="0"/>
                <a:cs typeface="Arial" panose="020B0604020202020204" pitchFamily="34" charset="0"/>
              </a:rPr>
              <a:t>Deployment 	</a:t>
            </a:r>
            <a:r>
              <a:rPr lang="ms-MY" sz="900" dirty="0">
                <a:latin typeface="Arial" panose="020B0604020202020204" pitchFamily="34" charset="0"/>
                <a:cs typeface="Arial" panose="020B0604020202020204" pitchFamily="34" charset="0"/>
              </a:rPr>
              <a:t>5.00</a:t>
            </a:r>
            <a:endParaRPr lang="en-MY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"/>
            <a:r>
              <a:rPr lang="ms-MY" sz="900" b="1" dirty="0">
                <a:latin typeface="Arial" panose="020B0604020202020204" pitchFamily="34" charset="0"/>
                <a:cs typeface="Arial" panose="020B0604020202020204" pitchFamily="34" charset="0"/>
              </a:rPr>
              <a:t>Total	100</a:t>
            </a:r>
            <a:endParaRPr lang="en-MY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MY" sz="1200" dirty="0"/>
          </a:p>
        </p:txBody>
      </p:sp>
      <p:sp>
        <p:nvSpPr>
          <p:cNvPr id="7" name="Rectangle 6"/>
          <p:cNvSpPr/>
          <p:nvPr/>
        </p:nvSpPr>
        <p:spPr>
          <a:xfrm>
            <a:off x="1043180" y="4707369"/>
            <a:ext cx="729715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NOTA</a:t>
            </a:r>
          </a:p>
          <a:p>
            <a:pPr marL="342900" indent="-342900">
              <a:buAutoNum type="arabicPeriod"/>
            </a:pPr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Jumlah keseluruhan kos pembangunan sistem aplikasi hendaklah berada dalam julat kos Function Point Analysis (FPA)</a:t>
            </a:r>
          </a:p>
          <a:p>
            <a:pPr marL="342900" indent="-342900">
              <a:buAutoNum type="arabicPeriod"/>
            </a:pPr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Jumlah kos pembangunan sistem aplikasi perlu dibahagikan kepada peratusan best effort (+- %)</a:t>
            </a:r>
          </a:p>
          <a:p>
            <a:pPr marL="342900" indent="-342900">
              <a:buAutoNum type="arabicPeriod"/>
            </a:pPr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Agensi perlu menyediakan slaid pecahan mengikut modul</a:t>
            </a:r>
          </a:p>
          <a:p>
            <a:pPr marL="342900" indent="-342900">
              <a:buAutoNum type="arabicPeriod"/>
            </a:pPr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Sekiranya tidak melibatkan Integration, 5% tersebut boleh dimanfaatkan oleh mana-mana fasa.</a:t>
            </a:r>
            <a:endParaRPr lang="en-MY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703F6-9220-493B-BC25-87A499A6DF38}" type="slidenum">
              <a:rPr lang="ms-MY" smtClean="0"/>
              <a:t>14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0449743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0"/>
          <p:cNvSpPr txBox="1">
            <a:spLocks/>
          </p:cNvSpPr>
          <p:nvPr/>
        </p:nvSpPr>
        <p:spPr>
          <a:xfrm>
            <a:off x="1864990" y="44450"/>
            <a:ext cx="6247234" cy="10082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  <a:defRPr/>
            </a:pPr>
            <a:r>
              <a:rPr lang="en-US" b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MAKLUMAT PERUNTUKAN</a:t>
            </a:r>
            <a:endParaRPr lang="ms-MY" b="1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1919536" y="638555"/>
            <a:ext cx="76327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just">
              <a:buFont typeface="Arial" pitchFamily="34" charset="0"/>
              <a:buNone/>
            </a:pPr>
            <a:r>
              <a:rPr lang="en-US" altLang="ms-MY" sz="18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Perincian</a:t>
            </a:r>
            <a:r>
              <a:rPr lang="en-US" altLang="ms-MY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ms-MY" sz="18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Peruntukan</a:t>
            </a:r>
            <a:r>
              <a:rPr lang="en-US" altLang="ms-MY" sz="1800" dirty="0">
                <a:latin typeface="Arial" panose="020B0604020202020204" pitchFamily="34" charset="0"/>
                <a:cs typeface="Arial" panose="020B0604020202020204" pitchFamily="34" charset="0"/>
              </a:rPr>
              <a:t>: MODUL HTP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F2E1FFF-45CD-4ADD-AE00-8A0D31F77BC3}"/>
              </a:ext>
            </a:extLst>
          </p:cNvPr>
          <p:cNvGraphicFramePr>
            <a:graphicFrameLocks noGrp="1"/>
          </p:cNvGraphicFramePr>
          <p:nvPr/>
        </p:nvGraphicFramePr>
        <p:xfrm>
          <a:off x="263398" y="1052736"/>
          <a:ext cx="6489699" cy="3860030"/>
        </p:xfrm>
        <a:graphic>
          <a:graphicData uri="http://schemas.openxmlformats.org/drawingml/2006/table">
            <a:tbl>
              <a:tblPr/>
              <a:tblGrid>
                <a:gridCol w="2008504">
                  <a:extLst>
                    <a:ext uri="{9D8B030D-6E8A-4147-A177-3AD203B41FA5}">
                      <a16:colId xmlns:a16="http://schemas.microsoft.com/office/drawing/2014/main" val="3277614232"/>
                    </a:ext>
                  </a:extLst>
                </a:gridCol>
                <a:gridCol w="1606803">
                  <a:extLst>
                    <a:ext uri="{9D8B030D-6E8A-4147-A177-3AD203B41FA5}">
                      <a16:colId xmlns:a16="http://schemas.microsoft.com/office/drawing/2014/main" val="2818382899"/>
                    </a:ext>
                  </a:extLst>
                </a:gridCol>
                <a:gridCol w="1606803">
                  <a:extLst>
                    <a:ext uri="{9D8B030D-6E8A-4147-A177-3AD203B41FA5}">
                      <a16:colId xmlns:a16="http://schemas.microsoft.com/office/drawing/2014/main" val="985301098"/>
                    </a:ext>
                  </a:extLst>
                </a:gridCol>
                <a:gridCol w="1267589">
                  <a:extLst>
                    <a:ext uri="{9D8B030D-6E8A-4147-A177-3AD203B41FA5}">
                      <a16:colId xmlns:a16="http://schemas.microsoft.com/office/drawing/2014/main" val="390347146"/>
                    </a:ext>
                  </a:extLst>
                </a:gridCol>
              </a:tblGrid>
              <a:tr h="4152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ANGGARAN SAIZ FP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998133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Min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ML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Max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9504644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uFP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FOR DATA FUNCTION (A)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352.0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385.0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429.0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178052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uFP FOR TRANSACTION FUNCTION (B)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1512.3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1643.8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1741.6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3253956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uFP (C) =(A)+(B)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1864.3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2028.8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2170.6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5399616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VAF (D)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450497"/>
                  </a:ext>
                </a:extLst>
              </a:tr>
              <a:tr h="2271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aFP  (C) x (D)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1864.3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2028.8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2170.6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140126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9249623"/>
                  </a:ext>
                </a:extLst>
              </a:tr>
              <a:tr h="41529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JUMLAH KOS </a:t>
                      </a:r>
                      <a:b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*KOS PER FP = RM1,200.00 (COST BASED ON THE CURRENT INFLATION RATE)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1883316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Min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ML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Max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6180550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RM2,237,160.00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RM2,434,560.00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RM2,604,720.00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53713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5262957"/>
                  </a:ext>
                </a:extLst>
              </a:tr>
              <a:tr h="38671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JUMLAH MANDAYS</a:t>
                      </a:r>
                      <a:b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*MANDAYS PER FP = JUMLAH FP * 10 JAM / 8 JAM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7561500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Min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ML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Max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36014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2330.38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2536.00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2713.25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2367986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BE29C2B-D1DB-480D-9203-432CA9692068}"/>
              </a:ext>
            </a:extLst>
          </p:cNvPr>
          <p:cNvGraphicFramePr>
            <a:graphicFrameLocks noGrp="1"/>
          </p:cNvGraphicFramePr>
          <p:nvPr/>
        </p:nvGraphicFramePr>
        <p:xfrm>
          <a:off x="5702301" y="3224276"/>
          <a:ext cx="6489699" cy="3808095"/>
        </p:xfrm>
        <a:graphic>
          <a:graphicData uri="http://schemas.openxmlformats.org/drawingml/2006/table">
            <a:tbl>
              <a:tblPr/>
              <a:tblGrid>
                <a:gridCol w="2008504">
                  <a:extLst>
                    <a:ext uri="{9D8B030D-6E8A-4147-A177-3AD203B41FA5}">
                      <a16:colId xmlns:a16="http://schemas.microsoft.com/office/drawing/2014/main" val="1543380364"/>
                    </a:ext>
                  </a:extLst>
                </a:gridCol>
                <a:gridCol w="1606803">
                  <a:extLst>
                    <a:ext uri="{9D8B030D-6E8A-4147-A177-3AD203B41FA5}">
                      <a16:colId xmlns:a16="http://schemas.microsoft.com/office/drawing/2014/main" val="2280512362"/>
                    </a:ext>
                  </a:extLst>
                </a:gridCol>
                <a:gridCol w="1606803">
                  <a:extLst>
                    <a:ext uri="{9D8B030D-6E8A-4147-A177-3AD203B41FA5}">
                      <a16:colId xmlns:a16="http://schemas.microsoft.com/office/drawing/2014/main" val="1430248252"/>
                    </a:ext>
                  </a:extLst>
                </a:gridCol>
                <a:gridCol w="1267589">
                  <a:extLst>
                    <a:ext uri="{9D8B030D-6E8A-4147-A177-3AD203B41FA5}">
                      <a16:colId xmlns:a16="http://schemas.microsoft.com/office/drawing/2014/main" val="3862581221"/>
                    </a:ext>
                  </a:extLst>
                </a:gridCol>
              </a:tblGrid>
              <a:tr h="4152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ANGGARAN SAIZ FP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6840712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Min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ML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Max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9442239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uFP FOR DATA FUNCTION (A)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21.4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27.8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200330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uFP FOR TRANSACTION FUNCTION (B)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17.2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18.4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19.2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4337478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uFP (C) =(A)+(B)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32.2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39.8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47.0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1023196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VAF (D)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8730732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aFP  (C) x (D)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32.2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39.8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47.0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0453248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6699368"/>
                  </a:ext>
                </a:extLst>
              </a:tr>
              <a:tr h="41529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JUMLAH KOS </a:t>
                      </a:r>
                      <a:b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*KOS PER FP = RM1,200.00 (COST BASED ON THE CURRENT INFLATION RATE)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5122444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Min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ML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Max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5332086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RM38,640.00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RM47,760.00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RM56,400.00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7869027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4961515"/>
                  </a:ext>
                </a:extLst>
              </a:tr>
              <a:tr h="38671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JUMLAH MANDAYS</a:t>
                      </a:r>
                      <a:b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*MANDAYS PER FP = JUMLAH FP * 10 JAM / 8 JAM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881407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Min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ML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Max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5580669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40.25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49.75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58.75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0678713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 rot="1470579">
            <a:off x="8544711" y="2286063"/>
            <a:ext cx="395651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CONTOH 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09AB17-F647-4A22-A4B0-5AFB6B343795}" type="slidenum">
              <a:rPr lang="ms-MY" smtClean="0"/>
              <a:pPr>
                <a:defRPr/>
              </a:pPr>
              <a:t>15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2371188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061387"/>
              </p:ext>
            </p:extLst>
          </p:nvPr>
        </p:nvGraphicFramePr>
        <p:xfrm>
          <a:off x="471638" y="1484314"/>
          <a:ext cx="11300059" cy="317274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027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924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06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5171">
                  <a:extLst>
                    <a:ext uri="{9D8B030D-6E8A-4147-A177-3AD203B41FA5}">
                      <a16:colId xmlns:a16="http://schemas.microsoft.com/office/drawing/2014/main" val="1934455351"/>
                    </a:ext>
                  </a:extLst>
                </a:gridCol>
                <a:gridCol w="1742172">
                  <a:extLst>
                    <a:ext uri="{9D8B030D-6E8A-4147-A177-3AD203B41FA5}">
                      <a16:colId xmlns:a16="http://schemas.microsoft.com/office/drawing/2014/main" val="451856513"/>
                    </a:ext>
                  </a:extLst>
                </a:gridCol>
                <a:gridCol w="2646948">
                  <a:extLst>
                    <a:ext uri="{9D8B030D-6E8A-4147-A177-3AD203B41FA5}">
                      <a16:colId xmlns:a16="http://schemas.microsoft.com/office/drawing/2014/main" val="3896057667"/>
                    </a:ext>
                  </a:extLst>
                </a:gridCol>
              </a:tblGrid>
              <a:tr h="741042">
                <a:tc>
                  <a:txBody>
                    <a:bodyPr/>
                    <a:lstStyle/>
                    <a:p>
                      <a:pPr marL="901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BIL.</a:t>
                      </a:r>
                      <a:endParaRPr lang="ms-MY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PERKARA</a:t>
                      </a:r>
                      <a:endParaRPr lang="ms-MY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KUANTITI</a:t>
                      </a:r>
                      <a:endParaRPr lang="ms-MY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HARGA SEUNIT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(RM)</a:t>
                      </a:r>
                      <a:endParaRPr lang="ms-MY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4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JUMLAH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(RM)</a:t>
                      </a:r>
                      <a:endParaRPr lang="ms-MY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4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CATATAN</a:t>
                      </a:r>
                      <a:endParaRPr lang="ms-MY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4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097">
                <a:tc gridSpan="5">
                  <a:txBody>
                    <a:bodyPr/>
                    <a:lstStyle/>
                    <a:p>
                      <a:pPr algn="l"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r>
                        <a:rPr lang="en-MY" sz="1600" b="1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(C) PERISIAN</a:t>
                      </a:r>
                      <a:endParaRPr lang="ms-MY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4" marB="0" anchor="ctr"/>
                </a:tc>
                <a:tc hMerge="1">
                  <a:txBody>
                    <a:bodyPr/>
                    <a:lstStyle/>
                    <a:p>
                      <a:pPr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endParaRPr lang="ms-MY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9523" marR="9523" marT="9524" marB="0" anchor="ctr"/>
                </a:tc>
                <a:tc hMerge="1">
                  <a:txBody>
                    <a:bodyPr/>
                    <a:lstStyle/>
                    <a:p>
                      <a:endParaRPr lang="ms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endParaRPr lang="ms-MY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4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3363"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r>
                        <a:rPr lang="en-MY" sz="16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4" marB="0" anchor="ctr"/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4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</a:t>
                      </a: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XXX.XX</a:t>
                      </a:r>
                      <a:endParaRPr lang="ms-MY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XXX,XXX.XX</a:t>
                      </a:r>
                      <a:endParaRPr lang="ms-MY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ms-MY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018"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r>
                        <a:rPr lang="en-MY" sz="16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4" marB="0" anchor="ctr"/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4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</a:t>
                      </a: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XXX.XX</a:t>
                      </a:r>
                      <a:endParaRPr lang="ms-MY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XXX,XXX.XX</a:t>
                      </a:r>
                      <a:endParaRPr lang="ms-MY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ms-MY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8768"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r>
                        <a:rPr lang="en-MY" sz="16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4" marB="0" anchor="ctr"/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4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</a:t>
                      </a: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XXX.XX</a:t>
                      </a:r>
                      <a:endParaRPr lang="ms-MY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XXX,XXX.XX</a:t>
                      </a:r>
                      <a:endParaRPr lang="ms-MY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ms-MY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9018"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r>
                        <a:rPr lang="en-MY" sz="16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</a:t>
                      </a: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4" marB="0" anchor="ctr"/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4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</a:t>
                      </a: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XXX.XX</a:t>
                      </a:r>
                      <a:endParaRPr lang="ms-MY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XXX,XXX.XX</a:t>
                      </a:r>
                      <a:endParaRPr lang="ms-MY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ms-MY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90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</a:t>
                      </a: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4" marB="0" anchor="ctr"/>
                </a:tc>
                <a:tc>
                  <a:txBody>
                    <a:bodyPr/>
                    <a:lstStyle/>
                    <a:p>
                      <a:endParaRPr lang="ms-MY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3" marR="9523" marT="9524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</a:t>
                      </a: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XXX.XX</a:t>
                      </a:r>
                      <a:endParaRPr lang="ms-MY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XXX,XXX.XX</a:t>
                      </a:r>
                      <a:endParaRPr lang="ms-MY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ms-MY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20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ms-MY" sz="16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JUMLAH (C) PERISIAN</a:t>
                      </a:r>
                      <a:endParaRPr lang="ms-MY" sz="16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ctr"/>
                </a:tc>
                <a:tc hMerge="1">
                  <a:txBody>
                    <a:bodyPr/>
                    <a:lstStyle/>
                    <a:p>
                      <a:endParaRPr lang="ms-MY" sz="16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ctr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XXX,XXX.XX</a:t>
                      </a:r>
                      <a:endParaRPr lang="ms-MY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ms-MY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Text Placeholder 10"/>
          <p:cNvSpPr txBox="1">
            <a:spLocks/>
          </p:cNvSpPr>
          <p:nvPr/>
        </p:nvSpPr>
        <p:spPr>
          <a:xfrm>
            <a:off x="808522" y="44450"/>
            <a:ext cx="10545278" cy="7351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  <a:defRPr/>
            </a:pPr>
            <a:r>
              <a:rPr lang="en-US" b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MAKLUMAT PERUNTUKAN : 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(C) PERISIAN</a:t>
            </a:r>
            <a:endParaRPr lang="ms-MY" b="1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83754" y="908720"/>
            <a:ext cx="76327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just">
              <a:buFont typeface="Arial" pitchFamily="34" charset="0"/>
              <a:buNone/>
            </a:pPr>
            <a:r>
              <a:rPr lang="en-US" altLang="ms-MY" sz="18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Perincian</a:t>
            </a:r>
            <a:r>
              <a:rPr lang="en-US" altLang="ms-MY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ms-MY" sz="18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Peruntukan</a:t>
            </a:r>
            <a:r>
              <a:rPr lang="en-US" altLang="ms-MY" sz="1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03557" y="4795419"/>
            <a:ext cx="7632700" cy="1224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just">
              <a:buNone/>
            </a:pPr>
            <a:r>
              <a:rPr lang="en-US" altLang="ms-MY" sz="1600" dirty="0">
                <a:latin typeface="Arial" panose="020B0604020202020204" pitchFamily="34" charset="0"/>
                <a:cs typeface="Arial" panose="020B0604020202020204" pitchFamily="34" charset="0"/>
              </a:rPr>
              <a:t>NOTA: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altLang="ms-MY" sz="1600" dirty="0" err="1">
                <a:latin typeface="Arial" panose="020B0604020202020204" pitchFamily="34" charset="0"/>
                <a:cs typeface="Arial" panose="020B0604020202020204" pitchFamily="34" charset="0"/>
              </a:rPr>
              <a:t>Nyatakan</a:t>
            </a:r>
            <a:r>
              <a:rPr lang="en-US" altLang="ms-MY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ms-MY" sz="1600" dirty="0" err="1">
                <a:latin typeface="Arial" panose="020B0604020202020204" pitchFamily="34" charset="0"/>
                <a:cs typeface="Arial" panose="020B0604020202020204" pitchFamily="34" charset="0"/>
              </a:rPr>
              <a:t>jenis</a:t>
            </a:r>
            <a:r>
              <a:rPr lang="en-US" altLang="ms-MY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ms-MY" sz="1600" dirty="0" err="1">
                <a:latin typeface="Arial" panose="020B0604020202020204" pitchFamily="34" charset="0"/>
                <a:cs typeface="Arial" panose="020B0604020202020204" pitchFamily="34" charset="0"/>
              </a:rPr>
              <a:t>lesen</a:t>
            </a:r>
            <a:r>
              <a:rPr lang="en-US" altLang="ms-MY" sz="1600" dirty="0">
                <a:latin typeface="Arial" panose="020B0604020202020204" pitchFamily="34" charset="0"/>
                <a:cs typeface="Arial" panose="020B0604020202020204" pitchFamily="34" charset="0"/>
              </a:rPr>
              <a:t> (perpetual / annual subscription / recurring xx %)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altLang="ms-MY" sz="1600" dirty="0" err="1">
                <a:latin typeface="Arial" panose="020B0604020202020204" pitchFamily="34" charset="0"/>
                <a:cs typeface="Arial" panose="020B0604020202020204" pitchFamily="34" charset="0"/>
              </a:rPr>
              <a:t>Nyatakan</a:t>
            </a:r>
            <a:r>
              <a:rPr lang="en-US" altLang="ms-MY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ms-MY" sz="1600" dirty="0" err="1">
                <a:latin typeface="Arial" panose="020B0604020202020204" pitchFamily="34" charset="0"/>
                <a:cs typeface="Arial" panose="020B0604020202020204" pitchFamily="34" charset="0"/>
              </a:rPr>
              <a:t>tempoh</a:t>
            </a:r>
            <a:r>
              <a:rPr lang="en-US" altLang="ms-MY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ms-MY" sz="1600" dirty="0" err="1">
                <a:latin typeface="Arial" panose="020B0604020202020204" pitchFamily="34" charset="0"/>
                <a:cs typeface="Arial" panose="020B0604020202020204" pitchFamily="34" charset="0"/>
              </a:rPr>
              <a:t>perolehan</a:t>
            </a:r>
            <a:r>
              <a:rPr lang="en-US" altLang="ms-MY" sz="1600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altLang="ms-MY" sz="1600" dirty="0" err="1">
                <a:latin typeface="Arial" panose="020B0604020202020204" pitchFamily="34" charset="0"/>
                <a:cs typeface="Arial" panose="020B0604020202020204" pitchFamily="34" charset="0"/>
              </a:rPr>
              <a:t>pembaharuan</a:t>
            </a:r>
            <a:r>
              <a:rPr lang="en-US" altLang="ms-MY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ms-MY" sz="1600" dirty="0" err="1">
                <a:latin typeface="Arial" panose="020B0604020202020204" pitchFamily="34" charset="0"/>
                <a:cs typeface="Arial" panose="020B0604020202020204" pitchFamily="34" charset="0"/>
              </a:rPr>
              <a:t>lesen</a:t>
            </a:r>
            <a:endParaRPr lang="en-US" altLang="ms-MY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altLang="ms-MY" sz="1600" dirty="0" err="1">
                <a:latin typeface="Arial" panose="020B0604020202020204" pitchFamily="34" charset="0"/>
                <a:cs typeface="Arial" panose="020B0604020202020204" pitchFamily="34" charset="0"/>
              </a:rPr>
              <a:t>Jika</a:t>
            </a:r>
            <a:r>
              <a:rPr lang="en-US" altLang="ms-MY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ms-MY" sz="1600" dirty="0" err="1">
                <a:latin typeface="Arial" panose="020B0604020202020204" pitchFamily="34" charset="0"/>
                <a:cs typeface="Arial" panose="020B0604020202020204" pitchFamily="34" charset="0"/>
              </a:rPr>
              <a:t>perisian</a:t>
            </a:r>
            <a:r>
              <a:rPr lang="en-US" altLang="ms-MY" sz="1600" dirty="0">
                <a:latin typeface="Arial" panose="020B0604020202020204" pitchFamily="34" charset="0"/>
                <a:cs typeface="Arial" panose="020B0604020202020204" pitchFamily="34" charset="0"/>
              </a:rPr>
              <a:t> COTS, </a:t>
            </a:r>
            <a:r>
              <a:rPr lang="en-US" altLang="ms-MY" sz="1600" dirty="0" err="1">
                <a:latin typeface="Arial" panose="020B0604020202020204" pitchFamily="34" charset="0"/>
                <a:cs typeface="Arial" panose="020B0604020202020204" pitchFamily="34" charset="0"/>
              </a:rPr>
              <a:t>nyatakan</a:t>
            </a:r>
            <a:r>
              <a:rPr lang="en-US" altLang="ms-MY" sz="1600" dirty="0">
                <a:latin typeface="Arial" panose="020B0604020202020204" pitchFamily="34" charset="0"/>
                <a:cs typeface="Arial" panose="020B0604020202020204" pitchFamily="34" charset="0"/>
              </a:rPr>
              <a:t> % </a:t>
            </a:r>
            <a:r>
              <a:rPr lang="en-US" altLang="ms-MY" sz="1600" dirty="0" err="1">
                <a:latin typeface="Arial" panose="020B0604020202020204" pitchFamily="34" charset="0"/>
                <a:cs typeface="Arial" panose="020B0604020202020204" pitchFamily="34" charset="0"/>
              </a:rPr>
              <a:t>pengubahsuaian</a:t>
            </a:r>
            <a:endParaRPr lang="en-US" altLang="ms-MY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09AB17-F647-4A22-A4B0-5AFB6B343795}" type="slidenum">
              <a:rPr lang="ms-MY" smtClean="0"/>
              <a:pPr>
                <a:defRPr/>
              </a:pPr>
              <a:t>16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4431462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8738078"/>
              </p:ext>
            </p:extLst>
          </p:nvPr>
        </p:nvGraphicFramePr>
        <p:xfrm>
          <a:off x="394636" y="1484314"/>
          <a:ext cx="11232684" cy="303881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99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716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72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8168">
                  <a:extLst>
                    <a:ext uri="{9D8B030D-6E8A-4147-A177-3AD203B41FA5}">
                      <a16:colId xmlns:a16="http://schemas.microsoft.com/office/drawing/2014/main" val="3545507069"/>
                    </a:ext>
                  </a:extLst>
                </a:gridCol>
                <a:gridCol w="1751798">
                  <a:extLst>
                    <a:ext uri="{9D8B030D-6E8A-4147-A177-3AD203B41FA5}">
                      <a16:colId xmlns:a16="http://schemas.microsoft.com/office/drawing/2014/main" val="3577712718"/>
                    </a:ext>
                  </a:extLst>
                </a:gridCol>
                <a:gridCol w="2704701">
                  <a:extLst>
                    <a:ext uri="{9D8B030D-6E8A-4147-A177-3AD203B41FA5}">
                      <a16:colId xmlns:a16="http://schemas.microsoft.com/office/drawing/2014/main" val="2831647093"/>
                    </a:ext>
                  </a:extLst>
                </a:gridCol>
              </a:tblGrid>
              <a:tr h="741042">
                <a:tc>
                  <a:txBody>
                    <a:bodyPr/>
                    <a:lstStyle/>
                    <a:p>
                      <a:pPr marL="901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BIL.</a:t>
                      </a:r>
                      <a:endParaRPr lang="ms-MY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PERKARA</a:t>
                      </a:r>
                      <a:endParaRPr lang="ms-MY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KUANTITI</a:t>
                      </a:r>
                      <a:endParaRPr lang="ms-MY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HARGA SEUNIT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(RM)</a:t>
                      </a:r>
                      <a:endParaRPr lang="ms-MY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4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JUMLAH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(RM)</a:t>
                      </a:r>
                      <a:endParaRPr lang="ms-MY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4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CATATAN</a:t>
                      </a:r>
                      <a:endParaRPr lang="ms-MY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4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097">
                <a:tc gridSpan="5">
                  <a:txBody>
                    <a:bodyPr/>
                    <a:lstStyle/>
                    <a:p>
                      <a:pPr algn="l"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r>
                        <a:rPr lang="en-MY" sz="1600" b="1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(D) RANGKAIAN</a:t>
                      </a:r>
                      <a:endParaRPr lang="ms-MY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4" marB="0" anchor="ctr"/>
                </a:tc>
                <a:tc hMerge="1">
                  <a:txBody>
                    <a:bodyPr/>
                    <a:lstStyle/>
                    <a:p>
                      <a:pPr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endParaRPr lang="ms-MY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9523" marR="9523" marT="9524" marB="0" anchor="ctr"/>
                </a:tc>
                <a:tc hMerge="1">
                  <a:txBody>
                    <a:bodyPr/>
                    <a:lstStyle/>
                    <a:p>
                      <a:endParaRPr lang="ms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endParaRPr lang="ms-MY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4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3363"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r>
                        <a:rPr lang="en-MY" sz="16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4" marB="0" anchor="ctr"/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4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</a:t>
                      </a: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XXX.XX</a:t>
                      </a:r>
                      <a:endParaRPr lang="ms-MY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XXX,XXX.XX</a:t>
                      </a:r>
                      <a:endParaRPr lang="ms-MY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ms-MY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018"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r>
                        <a:rPr lang="en-MY" sz="16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4" marB="0" anchor="ctr"/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4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</a:t>
                      </a: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XXX.XX</a:t>
                      </a:r>
                      <a:endParaRPr lang="ms-MY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XXX,XXX.XX</a:t>
                      </a:r>
                      <a:endParaRPr lang="ms-MY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ms-MY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8768"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r>
                        <a:rPr lang="en-MY" sz="16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4" marB="0" anchor="ctr"/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4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</a:t>
                      </a: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XXX.XX</a:t>
                      </a:r>
                      <a:endParaRPr lang="ms-MY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XXX,XXX.XX</a:t>
                      </a:r>
                      <a:endParaRPr lang="ms-MY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ms-MY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9018"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r>
                        <a:rPr lang="en-MY" sz="16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</a:t>
                      </a: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4" marB="0" anchor="ctr"/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4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</a:t>
                      </a: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XXX.XX</a:t>
                      </a:r>
                      <a:endParaRPr lang="ms-MY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XXX,XXX.XX</a:t>
                      </a:r>
                      <a:endParaRPr lang="ms-MY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ms-MY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90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</a:t>
                      </a: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4" marB="0" anchor="ctr"/>
                </a:tc>
                <a:tc>
                  <a:txBody>
                    <a:bodyPr/>
                    <a:lstStyle/>
                    <a:p>
                      <a:endParaRPr lang="ms-MY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3" marR="9523" marT="9524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</a:t>
                      </a: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XXX.XX</a:t>
                      </a:r>
                      <a:endParaRPr lang="ms-MY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XXX,XXX.XX</a:t>
                      </a:r>
                      <a:endParaRPr lang="ms-MY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ms-MY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901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ms-MY" sz="16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JUMLAH (D) RANGKAIAN </a:t>
                      </a:r>
                      <a:endParaRPr lang="ms-MY" sz="16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ctr"/>
                </a:tc>
                <a:tc hMerge="1">
                  <a:txBody>
                    <a:bodyPr/>
                    <a:lstStyle/>
                    <a:p>
                      <a:endParaRPr lang="ms-MY" sz="16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ctr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XXX,XXX.XX</a:t>
                      </a:r>
                      <a:endParaRPr lang="ms-MY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ms-MY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Text Placeholder 10"/>
          <p:cNvSpPr txBox="1">
            <a:spLocks/>
          </p:cNvSpPr>
          <p:nvPr/>
        </p:nvSpPr>
        <p:spPr>
          <a:xfrm>
            <a:off x="565578" y="44450"/>
            <a:ext cx="10955861" cy="5909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  <a:defRPr/>
            </a:pPr>
            <a:r>
              <a:rPr lang="en-US" b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MAKLUMAT PERUNTUKAN : (D) RANGKAIAN </a:t>
            </a:r>
            <a:endParaRPr lang="ms-MY" b="1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20125" y="908720"/>
            <a:ext cx="76327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just">
              <a:buFont typeface="Arial" pitchFamily="34" charset="0"/>
              <a:buNone/>
            </a:pPr>
            <a:r>
              <a:rPr lang="en-US" altLang="ms-MY" sz="18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Perincian</a:t>
            </a:r>
            <a:r>
              <a:rPr lang="en-US" altLang="ms-MY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ms-MY" sz="18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Peruntukan</a:t>
            </a:r>
            <a:r>
              <a:rPr lang="en-US" altLang="ms-MY" sz="1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94636" y="4636298"/>
            <a:ext cx="7632700" cy="634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just">
              <a:buFont typeface="Arial" pitchFamily="34" charset="0"/>
              <a:buNone/>
            </a:pPr>
            <a:r>
              <a:rPr lang="en-US" altLang="ms-MY" sz="1600" dirty="0">
                <a:latin typeface="Arial" panose="020B0604020202020204" pitchFamily="34" charset="0"/>
                <a:cs typeface="Arial" panose="020B0604020202020204" pitchFamily="34" charset="0"/>
              </a:rPr>
              <a:t>NOTA:</a:t>
            </a:r>
          </a:p>
          <a:p>
            <a:pPr algn="just">
              <a:buFont typeface="Arial" pitchFamily="34" charset="0"/>
              <a:buNone/>
            </a:pPr>
            <a:r>
              <a:rPr lang="en-US" altLang="ms-MY" sz="16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altLang="ms-MY" sz="1600" dirty="0" err="1">
                <a:latin typeface="Arial" panose="020B0604020202020204" pitchFamily="34" charset="0"/>
                <a:cs typeface="Arial" panose="020B0604020202020204" pitchFamily="34" charset="0"/>
              </a:rPr>
              <a:t>Nyatakan</a:t>
            </a:r>
            <a:r>
              <a:rPr lang="en-US" altLang="ms-MY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ms-MY" sz="1600" dirty="0" err="1">
                <a:latin typeface="Arial" panose="020B0604020202020204" pitchFamily="34" charset="0"/>
                <a:cs typeface="Arial" panose="020B0604020202020204" pitchFamily="34" charset="0"/>
              </a:rPr>
              <a:t>kos</a:t>
            </a:r>
            <a:r>
              <a:rPr lang="en-US" altLang="ms-MY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ms-MY" sz="1600" dirty="0" err="1">
                <a:latin typeface="Arial" panose="020B0604020202020204" pitchFamily="34" charset="0"/>
                <a:cs typeface="Arial" panose="020B0604020202020204" pitchFamily="34" charset="0"/>
              </a:rPr>
              <a:t>pemasangan</a:t>
            </a:r>
            <a:r>
              <a:rPr lang="en-US" altLang="ms-MY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ms-MY" sz="16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altLang="ms-MY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ms-MY" sz="1600" dirty="0" err="1">
                <a:latin typeface="Arial" panose="020B0604020202020204" pitchFamily="34" charset="0"/>
                <a:cs typeface="Arial" panose="020B0604020202020204" pitchFamily="34" charset="0"/>
              </a:rPr>
              <a:t>kos</a:t>
            </a:r>
            <a:r>
              <a:rPr lang="en-US" altLang="ms-MY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ms-MY" sz="1600" dirty="0" err="1">
                <a:latin typeface="Arial" panose="020B0604020202020204" pitchFamily="34" charset="0"/>
                <a:cs typeface="Arial" panose="020B0604020202020204" pitchFamily="34" charset="0"/>
              </a:rPr>
              <a:t>berulang</a:t>
            </a:r>
            <a:endParaRPr lang="en-US" altLang="ms-MY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09AB17-F647-4A22-A4B0-5AFB6B343795}" type="slidenum">
              <a:rPr lang="ms-MY" smtClean="0"/>
              <a:pPr>
                <a:defRPr/>
              </a:pPr>
              <a:t>17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5742914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2544699"/>
              </p:ext>
            </p:extLst>
          </p:nvPr>
        </p:nvGraphicFramePr>
        <p:xfrm>
          <a:off x="964643" y="963551"/>
          <a:ext cx="9736851" cy="213217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62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86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14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0467">
                  <a:extLst>
                    <a:ext uri="{9D8B030D-6E8A-4147-A177-3AD203B41FA5}">
                      <a16:colId xmlns:a16="http://schemas.microsoft.com/office/drawing/2014/main" val="1416810509"/>
                    </a:ext>
                  </a:extLst>
                </a:gridCol>
                <a:gridCol w="930467">
                  <a:extLst>
                    <a:ext uri="{9D8B030D-6E8A-4147-A177-3AD203B41FA5}">
                      <a16:colId xmlns:a16="http://schemas.microsoft.com/office/drawing/2014/main" val="3274531977"/>
                    </a:ext>
                  </a:extLst>
                </a:gridCol>
                <a:gridCol w="1252311">
                  <a:extLst>
                    <a:ext uri="{9D8B030D-6E8A-4147-A177-3AD203B41FA5}">
                      <a16:colId xmlns:a16="http://schemas.microsoft.com/office/drawing/2014/main" val="2589531443"/>
                    </a:ext>
                  </a:extLst>
                </a:gridCol>
                <a:gridCol w="12538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77535">
                  <a:extLst>
                    <a:ext uri="{9D8B030D-6E8A-4147-A177-3AD203B41FA5}">
                      <a16:colId xmlns:a16="http://schemas.microsoft.com/office/drawing/2014/main" val="2796925678"/>
                    </a:ext>
                  </a:extLst>
                </a:gridCol>
              </a:tblGrid>
              <a:tr h="506665">
                <a:tc>
                  <a:txBody>
                    <a:bodyPr/>
                    <a:lstStyle/>
                    <a:p>
                      <a:pPr marL="901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BIL.</a:t>
                      </a:r>
                      <a:endParaRPr lang="ms-MY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PERKARA</a:t>
                      </a:r>
                      <a:endParaRPr lang="ms-MY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KUANTITI</a:t>
                      </a:r>
                      <a:endParaRPr lang="ms-MY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BIL. HARI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MANDAYS</a:t>
                      </a:r>
                    </a:p>
                    <a:p>
                      <a:pPr marL="266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(Bil.</a:t>
                      </a:r>
                      <a:r>
                        <a:rPr lang="ms-MY" sz="1200" b="1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Orang X Bil. hari)</a:t>
                      </a:r>
                      <a:endParaRPr lang="ms-MY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HARGA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MANDAYS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(RM)</a:t>
                      </a:r>
                      <a:endParaRPr lang="ms-MY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4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JUMLAH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(RM)</a:t>
                      </a:r>
                      <a:endParaRPr lang="ms-MY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4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CATATAN</a:t>
                      </a:r>
                      <a:endParaRPr lang="ms-MY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4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700">
                <a:tc gridSpan="7">
                  <a:txBody>
                    <a:bodyPr/>
                    <a:lstStyle/>
                    <a:p>
                      <a:pPr algn="l"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r>
                        <a:rPr lang="en-MY" sz="1200" b="1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(E) PERKHIDMATAN</a:t>
                      </a:r>
                      <a:endParaRPr lang="ms-MY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4" marB="0" anchor="ctr"/>
                </a:tc>
                <a:tc hMerge="1">
                  <a:txBody>
                    <a:bodyPr/>
                    <a:lstStyle/>
                    <a:p>
                      <a:pPr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endParaRPr lang="ms-MY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9523" marR="9523" marT="952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ms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endParaRPr lang="ms-MY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4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9010"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r>
                        <a:rPr lang="en-MY" sz="12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ms-MY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4" marB="0" anchor="ctr"/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Conversion</a:t>
                      </a:r>
                      <a:r>
                        <a:rPr lang="en-US" sz="12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Data</a:t>
                      </a:r>
                      <a:endParaRPr lang="ms-MY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4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</a:t>
                      </a:r>
                      <a:r>
                        <a:rPr lang="ms-MY" sz="1200" baseline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orang</a:t>
                      </a:r>
                      <a:endParaRPr lang="ms-MY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60 hari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 </a:t>
                      </a:r>
                      <a:endParaRPr lang="ms-MY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XXX.XX</a:t>
                      </a:r>
                      <a:endParaRPr lang="ms-MY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XXX,XXX.XX</a:t>
                      </a:r>
                      <a:endParaRPr lang="ms-MY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ms-MY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885"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r>
                        <a:rPr lang="en-MY" sz="12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  <a:endParaRPr lang="ms-MY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4" marB="0" anchor="ctr"/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Pemasangan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Konfigurasi</a:t>
                      </a:r>
                      <a:endParaRPr lang="ms-MY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4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ms-MY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 orang</a:t>
                      </a:r>
                      <a:endParaRPr kumimoji="0" lang="ms-MY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XX hari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</a:t>
                      </a:r>
                      <a:endParaRPr lang="ms-MY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XXX.XX</a:t>
                      </a:r>
                      <a:endParaRPr lang="ms-MY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XXX,XXX.XX</a:t>
                      </a:r>
                      <a:endParaRPr lang="ms-MY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ms-MY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9010"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r>
                        <a:rPr lang="ms-MY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  <a:endParaRPr lang="ms-MY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4" marB="0" anchor="ctr"/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r>
                        <a:rPr lang="ms-MY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Migrasi</a:t>
                      </a:r>
                      <a:r>
                        <a:rPr lang="ms-MY" sz="12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Data</a:t>
                      </a:r>
                      <a:endParaRPr lang="ms-MY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4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ms-MY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 orang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XX hari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</a:t>
                      </a:r>
                      <a:endParaRPr lang="ms-MY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XXX.XX</a:t>
                      </a:r>
                      <a:endParaRPr lang="ms-MY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XXX,XXX.XX</a:t>
                      </a:r>
                      <a:endParaRPr lang="ms-MY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ms-MY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3607325"/>
                  </a:ext>
                </a:extLst>
              </a:tr>
              <a:tr h="32378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ms-MY" sz="12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ctr"/>
                </a:tc>
                <a:tc gridSpan="5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JUMLAH</a:t>
                      </a:r>
                      <a:endParaRPr lang="ms-MY" sz="12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XXX,XXX.XX</a:t>
                      </a:r>
                      <a:endParaRPr lang="ms-MY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ms-MY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Text Placeholder 10"/>
          <p:cNvSpPr txBox="1">
            <a:spLocks/>
          </p:cNvSpPr>
          <p:nvPr/>
        </p:nvSpPr>
        <p:spPr>
          <a:xfrm>
            <a:off x="808522" y="44450"/>
            <a:ext cx="10545278" cy="7351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  <a:defRPr/>
            </a:pPr>
            <a:r>
              <a:rPr lang="en-US" b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MAKLUMAT PERUNTUKAN : 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(E) PERKHIDMATAN</a:t>
            </a:r>
            <a:endParaRPr lang="ms-MY" b="1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83754" y="577131"/>
            <a:ext cx="76327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just">
              <a:buFont typeface="Arial" pitchFamily="34" charset="0"/>
              <a:buNone/>
            </a:pPr>
            <a:r>
              <a:rPr lang="en-US" altLang="ms-MY" sz="18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Perincian</a:t>
            </a:r>
            <a:r>
              <a:rPr lang="en-US" altLang="ms-MY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ms-MY" sz="18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Peruntukan</a:t>
            </a:r>
            <a:r>
              <a:rPr lang="en-US" altLang="ms-MY" sz="1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64643" y="3106095"/>
            <a:ext cx="973685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1100" dirty="0"/>
              <a:t>NOTA : </a:t>
            </a:r>
          </a:p>
          <a:p>
            <a:r>
              <a:rPr lang="en-MY" sz="1100" dirty="0"/>
              <a:t>1. </a:t>
            </a:r>
            <a:r>
              <a:rPr lang="en-MY" sz="1100" dirty="0" err="1"/>
              <a:t>Sekiranya</a:t>
            </a:r>
            <a:r>
              <a:rPr lang="en-MY" sz="1100" dirty="0"/>
              <a:t> </a:t>
            </a:r>
            <a:r>
              <a:rPr lang="en-MY" sz="1100" dirty="0" err="1"/>
              <a:t>perkhidmatan</a:t>
            </a:r>
            <a:r>
              <a:rPr lang="en-MY" sz="1100" dirty="0"/>
              <a:t> </a:t>
            </a:r>
            <a:r>
              <a:rPr lang="en-MY" sz="1100" dirty="0" err="1"/>
              <a:t>berdasarkan</a:t>
            </a:r>
            <a:r>
              <a:rPr lang="en-MY" sz="1100" dirty="0"/>
              <a:t> </a:t>
            </a:r>
            <a:r>
              <a:rPr lang="en-MY" sz="1100" dirty="0" err="1"/>
              <a:t>gaji</a:t>
            </a:r>
            <a:r>
              <a:rPr lang="en-MY" sz="1100" dirty="0"/>
              <a:t>/</a:t>
            </a:r>
            <a:r>
              <a:rPr lang="en-MY" sz="1100" dirty="0" err="1"/>
              <a:t>upah</a:t>
            </a:r>
            <a:r>
              <a:rPr lang="en-MY" sz="1100" dirty="0"/>
              <a:t> </a:t>
            </a:r>
            <a:r>
              <a:rPr lang="en-MY" sz="1100" dirty="0" err="1"/>
              <a:t>pekerja</a:t>
            </a:r>
            <a:r>
              <a:rPr lang="en-MY" sz="1100" dirty="0"/>
              <a:t>, </a:t>
            </a:r>
            <a:r>
              <a:rPr lang="en-MY" sz="1100" dirty="0" err="1"/>
              <a:t>perlu</a:t>
            </a:r>
            <a:r>
              <a:rPr lang="en-MY" sz="1100" dirty="0"/>
              <a:t> </a:t>
            </a:r>
            <a:r>
              <a:rPr lang="en-MY" sz="1100" dirty="0" err="1"/>
              <a:t>menggunakan</a:t>
            </a:r>
            <a:r>
              <a:rPr lang="en-MY" sz="1100" dirty="0"/>
              <a:t> format </a:t>
            </a:r>
            <a:r>
              <a:rPr lang="en-MY" sz="1100" dirty="0" err="1"/>
              <a:t>ini</a:t>
            </a:r>
            <a:endParaRPr lang="en-MY" sz="1100" dirty="0"/>
          </a:p>
          <a:p>
            <a:r>
              <a:rPr lang="en-MY" sz="1100" dirty="0"/>
              <a:t>2. </a:t>
            </a:r>
            <a:r>
              <a:rPr lang="en-MY" sz="1100" dirty="0" err="1"/>
              <a:t>Bilangan</a:t>
            </a:r>
            <a:r>
              <a:rPr lang="en-MY" sz="1100" dirty="0"/>
              <a:t> </a:t>
            </a:r>
            <a:r>
              <a:rPr lang="en-MY" sz="1100" dirty="0" err="1"/>
              <a:t>hari</a:t>
            </a:r>
            <a:r>
              <a:rPr lang="en-MY" sz="1100" dirty="0"/>
              <a:t> </a:t>
            </a:r>
            <a:r>
              <a:rPr lang="en-MY" sz="1100" dirty="0" err="1"/>
              <a:t>bekerja</a:t>
            </a:r>
            <a:r>
              <a:rPr lang="en-MY" sz="1100" dirty="0"/>
              <a:t> = 22 </a:t>
            </a:r>
            <a:r>
              <a:rPr lang="en-MY" sz="1100" dirty="0" err="1"/>
              <a:t>hari</a:t>
            </a:r>
            <a:r>
              <a:rPr lang="en-MY" sz="1100" dirty="0"/>
              <a:t> </a:t>
            </a:r>
            <a:r>
              <a:rPr lang="en-MY" sz="1100" dirty="0" err="1"/>
              <a:t>sebulan</a:t>
            </a:r>
            <a:endParaRPr lang="en-MY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09AB17-F647-4A22-A4B0-5AFB6B343795}" type="slidenum">
              <a:rPr lang="ms-MY" smtClean="0"/>
              <a:pPr>
                <a:defRPr/>
              </a:pPr>
              <a:t>18</a:t>
            </a:fld>
            <a:endParaRPr lang="ms-MY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650733"/>
              </p:ext>
            </p:extLst>
          </p:nvPr>
        </p:nvGraphicFramePr>
        <p:xfrm>
          <a:off x="964642" y="3801580"/>
          <a:ext cx="9736852" cy="198151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193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55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71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57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20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869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51506">
                <a:tc>
                  <a:txBody>
                    <a:bodyPr/>
                    <a:lstStyle/>
                    <a:p>
                      <a:pPr marL="901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BIL.</a:t>
                      </a:r>
                      <a:endParaRPr lang="ms-MY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PERKARA</a:t>
                      </a:r>
                      <a:endParaRPr lang="ms-MY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KUANTITI</a:t>
                      </a:r>
                      <a:endParaRPr lang="ms-MY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HARGA SEUNIT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(RM)</a:t>
                      </a:r>
                      <a:endParaRPr lang="ms-MY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142" marR="7142" marT="7144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JUMLAH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(RM)</a:t>
                      </a:r>
                      <a:endParaRPr lang="ms-MY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142" marR="7142" marT="7144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CATATAN</a:t>
                      </a:r>
                      <a:endParaRPr lang="ms-MY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142" marR="7142" marT="7144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846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ts val="15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200" b="1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(E) PERKHIDMATAN</a:t>
                      </a:r>
                      <a:endParaRPr lang="en-MY" sz="12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2" marR="7142" marT="7144" marB="0" anchor="ctr"/>
                </a:tc>
                <a:tc hMerge="1">
                  <a:txBody>
                    <a:bodyPr/>
                    <a:lstStyle/>
                    <a:p>
                      <a:pPr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endParaRPr lang="ms-MY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9523" marR="9523" marT="9525" marB="0" anchor="ctr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ms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ms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endParaRPr lang="ms-MY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142" marR="7142" marT="7144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431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ms-MY" sz="1200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2" marR="7142" marT="7144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200" kern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Change Management Program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en-MY" sz="1200" kern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Skop</a:t>
                      </a:r>
                      <a:r>
                        <a:rPr lang="en-MY" sz="1200" kern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en-MY" sz="1200" kern="12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Skop</a:t>
                      </a:r>
                      <a:r>
                        <a:rPr lang="en-MY" sz="1200" kern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en-MY" sz="1200" kern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endParaRPr lang="en-MY" sz="1200" kern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200" kern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MY" sz="1200" kern="12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senaraikan</a:t>
                      </a:r>
                      <a:r>
                        <a:rPr lang="en-MY" sz="1200" kern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200" kern="12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aktiviti</a:t>
                      </a:r>
                      <a:r>
                        <a:rPr lang="en-MY" sz="1200" kern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200" kern="12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utama</a:t>
                      </a:r>
                      <a:r>
                        <a:rPr lang="en-MY" sz="1200" kern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MY" sz="12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Lot</a:t>
                      </a:r>
                      <a:endParaRPr lang="en-MY" sz="12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</a:t>
                      </a:r>
                      <a:endParaRPr lang="ms-MY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XX.XX</a:t>
                      </a:r>
                      <a:endParaRPr lang="ms-MY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ms-MY" sz="12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4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ms-MY" sz="12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2" marR="7142" marT="7144" marB="0" anchor="ctr"/>
                </a:tc>
                <a:tc gridSpan="2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ms-MY" sz="12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MY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ms-MY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JUMLAH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XXX,XXX.XX</a:t>
                      </a:r>
                      <a:endParaRPr lang="ms-MY" sz="12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ms-MY" sz="12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964642" y="5783095"/>
            <a:ext cx="973685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1100" dirty="0">
                <a:cs typeface="Arial" panose="020B0604020202020204" pitchFamily="34" charset="0"/>
              </a:rPr>
              <a:t>NOTA : </a:t>
            </a:r>
          </a:p>
          <a:p>
            <a:r>
              <a:rPr lang="en-MY" sz="1100" dirty="0">
                <a:cs typeface="Arial" panose="020B0604020202020204" pitchFamily="34" charset="0"/>
              </a:rPr>
              <a:t>1. </a:t>
            </a:r>
            <a:r>
              <a:rPr lang="en-MY" sz="1100" dirty="0" err="1">
                <a:cs typeface="Arial" panose="020B0604020202020204" pitchFamily="34" charset="0"/>
              </a:rPr>
              <a:t>Sekiranya</a:t>
            </a:r>
            <a:r>
              <a:rPr lang="en-MY" sz="1100" dirty="0">
                <a:cs typeface="Arial" panose="020B0604020202020204" pitchFamily="34" charset="0"/>
              </a:rPr>
              <a:t> </a:t>
            </a:r>
            <a:r>
              <a:rPr lang="en-MY" sz="1100" dirty="0" err="1">
                <a:cs typeface="Arial" panose="020B0604020202020204" pitchFamily="34" charset="0"/>
              </a:rPr>
              <a:t>perkhidmatan</a:t>
            </a:r>
            <a:r>
              <a:rPr lang="en-MY" sz="1100" dirty="0">
                <a:cs typeface="Arial" panose="020B0604020202020204" pitchFamily="34" charset="0"/>
              </a:rPr>
              <a:t> </a:t>
            </a:r>
            <a:r>
              <a:rPr lang="en-MY" sz="1100" dirty="0" err="1">
                <a:cs typeface="Arial" panose="020B0604020202020204" pitchFamily="34" charset="0"/>
              </a:rPr>
              <a:t>berdasarkan</a:t>
            </a:r>
            <a:r>
              <a:rPr lang="en-MY" sz="1100" dirty="0">
                <a:cs typeface="Arial" panose="020B0604020202020204" pitchFamily="34" charset="0"/>
              </a:rPr>
              <a:t> </a:t>
            </a:r>
            <a:r>
              <a:rPr lang="en-MY" sz="1100" dirty="0" err="1">
                <a:cs typeface="Arial" panose="020B0604020202020204" pitchFamily="34" charset="0"/>
              </a:rPr>
              <a:t>kepada</a:t>
            </a:r>
            <a:r>
              <a:rPr lang="en-MY" sz="1100" dirty="0">
                <a:cs typeface="Arial" panose="020B0604020202020204" pitchFamily="34" charset="0"/>
              </a:rPr>
              <a:t> </a:t>
            </a:r>
            <a:r>
              <a:rPr lang="en-MY" sz="1100" dirty="0" err="1">
                <a:cs typeface="Arial" panose="020B0604020202020204" pitchFamily="34" charset="0"/>
              </a:rPr>
              <a:t>kerja</a:t>
            </a:r>
            <a:r>
              <a:rPr lang="en-MY" sz="1100" dirty="0">
                <a:cs typeface="Arial" panose="020B0604020202020204" pitchFamily="34" charset="0"/>
              </a:rPr>
              <a:t> </a:t>
            </a:r>
            <a:r>
              <a:rPr lang="en-MY" sz="1100" dirty="0" err="1">
                <a:cs typeface="Arial" panose="020B0604020202020204" pitchFamily="34" charset="0"/>
              </a:rPr>
              <a:t>dan</a:t>
            </a:r>
            <a:r>
              <a:rPr lang="en-MY" sz="1100" dirty="0">
                <a:cs typeface="Arial" panose="020B0604020202020204" pitchFamily="34" charset="0"/>
              </a:rPr>
              <a:t> </a:t>
            </a:r>
            <a:r>
              <a:rPr lang="en-MY" sz="1100" dirty="0" err="1">
                <a:cs typeface="Arial" panose="020B0604020202020204" pitchFamily="34" charset="0"/>
              </a:rPr>
              <a:t>aktiviti</a:t>
            </a:r>
            <a:r>
              <a:rPr lang="en-MY" sz="1100" dirty="0">
                <a:cs typeface="Arial" panose="020B0604020202020204" pitchFamily="34" charset="0"/>
              </a:rPr>
              <a:t>, </a:t>
            </a:r>
            <a:r>
              <a:rPr lang="en-MY" sz="1100" dirty="0" err="1">
                <a:cs typeface="Arial" panose="020B0604020202020204" pitchFamily="34" charset="0"/>
              </a:rPr>
              <a:t>perlu</a:t>
            </a:r>
            <a:r>
              <a:rPr lang="en-MY" sz="1100" dirty="0">
                <a:cs typeface="Arial" panose="020B0604020202020204" pitchFamily="34" charset="0"/>
              </a:rPr>
              <a:t> </a:t>
            </a:r>
            <a:r>
              <a:rPr lang="en-MY" sz="1100" dirty="0" err="1">
                <a:cs typeface="Arial" panose="020B0604020202020204" pitchFamily="34" charset="0"/>
              </a:rPr>
              <a:t>menggunakan</a:t>
            </a:r>
            <a:r>
              <a:rPr lang="en-MY" sz="1100" dirty="0">
                <a:cs typeface="Arial" panose="020B0604020202020204" pitchFamily="34" charset="0"/>
              </a:rPr>
              <a:t> format </a:t>
            </a:r>
            <a:r>
              <a:rPr lang="en-MY" sz="1100" dirty="0" err="1">
                <a:cs typeface="Arial" panose="020B0604020202020204" pitchFamily="34" charset="0"/>
              </a:rPr>
              <a:t>ini</a:t>
            </a:r>
            <a:endParaRPr lang="en-MY" sz="1100" dirty="0">
              <a:cs typeface="Arial" panose="020B0604020202020204" pitchFamily="34" charset="0"/>
            </a:endParaRPr>
          </a:p>
          <a:p>
            <a:r>
              <a:rPr lang="en-MY" sz="1100" dirty="0">
                <a:cs typeface="Arial" panose="020B0604020202020204" pitchFamily="34" charset="0"/>
              </a:rPr>
              <a:t>2. </a:t>
            </a:r>
            <a:r>
              <a:rPr lang="en-MY" sz="1100" dirty="0" err="1">
                <a:cs typeface="Arial" panose="020B0604020202020204" pitchFamily="34" charset="0"/>
              </a:rPr>
              <a:t>Sekiranya</a:t>
            </a:r>
            <a:r>
              <a:rPr lang="en-MY" sz="1100" dirty="0">
                <a:cs typeface="Arial" panose="020B0604020202020204" pitchFamily="34" charset="0"/>
              </a:rPr>
              <a:t> </a:t>
            </a:r>
            <a:r>
              <a:rPr lang="en-MY" sz="1100" dirty="0" err="1">
                <a:cs typeface="Arial" panose="020B0604020202020204" pitchFamily="34" charset="0"/>
              </a:rPr>
              <a:t>harga</a:t>
            </a:r>
            <a:r>
              <a:rPr lang="en-MY" sz="1100" dirty="0">
                <a:cs typeface="Arial" panose="020B0604020202020204" pitchFamily="34" charset="0"/>
              </a:rPr>
              <a:t> </a:t>
            </a:r>
            <a:r>
              <a:rPr lang="en-MY" sz="1100" dirty="0" err="1">
                <a:cs typeface="Arial" panose="020B0604020202020204" pitchFamily="34" charset="0"/>
              </a:rPr>
              <a:t>dalam</a:t>
            </a:r>
            <a:r>
              <a:rPr lang="en-MY" sz="1100" dirty="0">
                <a:cs typeface="Arial" panose="020B0604020202020204" pitchFamily="34" charset="0"/>
              </a:rPr>
              <a:t> 1 lot, </a:t>
            </a:r>
            <a:r>
              <a:rPr lang="en-MY" sz="1100" dirty="0" err="1">
                <a:cs typeface="Arial" panose="020B0604020202020204" pitchFamily="34" charset="0"/>
              </a:rPr>
              <a:t>perlu</a:t>
            </a:r>
            <a:r>
              <a:rPr lang="en-MY" sz="1100" dirty="0">
                <a:cs typeface="Arial" panose="020B0604020202020204" pitchFamily="34" charset="0"/>
              </a:rPr>
              <a:t> </a:t>
            </a:r>
            <a:r>
              <a:rPr lang="en-MY" sz="1100" dirty="0" err="1">
                <a:cs typeface="Arial" panose="020B0604020202020204" pitchFamily="34" charset="0"/>
              </a:rPr>
              <a:t>menyenaraikan</a:t>
            </a:r>
            <a:r>
              <a:rPr lang="en-MY" sz="1100" dirty="0">
                <a:cs typeface="Arial" panose="020B0604020202020204" pitchFamily="34" charset="0"/>
              </a:rPr>
              <a:t> </a:t>
            </a:r>
            <a:r>
              <a:rPr lang="en-MY" sz="1100" dirty="0" err="1">
                <a:cs typeface="Arial" panose="020B0604020202020204" pitchFamily="34" charset="0"/>
              </a:rPr>
              <a:t>aktiviti</a:t>
            </a:r>
            <a:r>
              <a:rPr lang="en-MY" sz="1100" dirty="0">
                <a:cs typeface="Arial" panose="020B0604020202020204" pitchFamily="34" charset="0"/>
              </a:rPr>
              <a:t> </a:t>
            </a:r>
            <a:r>
              <a:rPr lang="en-MY" sz="1100" dirty="0" err="1">
                <a:cs typeface="Arial" panose="020B0604020202020204" pitchFamily="34" charset="0"/>
              </a:rPr>
              <a:t>utama</a:t>
            </a:r>
            <a:r>
              <a:rPr lang="en-MY" sz="1100" dirty="0">
                <a:cs typeface="Arial" panose="020B0604020202020204" pitchFamily="34" charset="0"/>
              </a:rPr>
              <a:t> yang </a:t>
            </a:r>
            <a:r>
              <a:rPr lang="en-MY" sz="1100" dirty="0" err="1">
                <a:cs typeface="Arial" panose="020B0604020202020204" pitchFamily="34" charset="0"/>
              </a:rPr>
              <a:t>dilaksanakan</a:t>
            </a:r>
            <a:endParaRPr lang="en-MY" sz="11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5212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438640"/>
              </p:ext>
            </p:extLst>
          </p:nvPr>
        </p:nvGraphicFramePr>
        <p:xfrm>
          <a:off x="642581" y="1001091"/>
          <a:ext cx="10844466" cy="191108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4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81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64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87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4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096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609665">
                  <a:extLst>
                    <a:ext uri="{9D8B030D-6E8A-4147-A177-3AD203B41FA5}">
                      <a16:colId xmlns:a16="http://schemas.microsoft.com/office/drawing/2014/main" val="691171336"/>
                    </a:ext>
                  </a:extLst>
                </a:gridCol>
              </a:tblGrid>
              <a:tr h="681394">
                <a:tc>
                  <a:txBody>
                    <a:bodyPr/>
                    <a:lstStyle/>
                    <a:p>
                      <a:pPr marL="9017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BIL.</a:t>
                      </a:r>
                      <a:endParaRPr lang="ms-MY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PERKARA</a:t>
                      </a:r>
                      <a:endParaRPr lang="ms-MY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BILANGAN</a:t>
                      </a:r>
                      <a:r>
                        <a:rPr lang="ms-MY" sz="1200" b="1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ms-MY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PESERTA </a:t>
                      </a:r>
                      <a:r>
                        <a:rPr lang="ms-MY" sz="1200" b="1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(PER </a:t>
                      </a:r>
                      <a:r>
                        <a:rPr lang="ms-MY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SESI)</a:t>
                      </a:r>
                    </a:p>
                    <a:p>
                      <a:pPr marL="266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(a)</a:t>
                      </a:r>
                      <a:endParaRPr lang="ms-MY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TEMPOH (HARI)</a:t>
                      </a:r>
                    </a:p>
                    <a:p>
                      <a:pPr marL="266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(PER SESI)</a:t>
                      </a:r>
                    </a:p>
                    <a:p>
                      <a:pPr marL="266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(b)</a:t>
                      </a:r>
                      <a:endParaRPr lang="ms-MY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4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HARGA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 PAX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(RM)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(c)</a:t>
                      </a:r>
                      <a:endParaRPr lang="ms-MY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4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JUMLAH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(RM)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 = a * c</a:t>
                      </a:r>
                      <a:endParaRPr lang="ms-MY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4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CATATAN</a:t>
                      </a:r>
                      <a:endParaRPr lang="ms-MY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4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115">
                <a:tc gridSpan="6">
                  <a:txBody>
                    <a:bodyPr/>
                    <a:lstStyle/>
                    <a:p>
                      <a:pPr algn="l"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r>
                        <a:rPr lang="en-MY" sz="1200" b="1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(E) PERKHIDMATAN (LATIHAN)</a:t>
                      </a:r>
                      <a:endParaRPr lang="ms-MY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4" marB="0" anchor="ctr"/>
                </a:tc>
                <a:tc hMerge="1">
                  <a:txBody>
                    <a:bodyPr/>
                    <a:lstStyle/>
                    <a:p>
                      <a:endParaRPr lang="ms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ms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ms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ms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ms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endParaRPr lang="ms-MY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4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839"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r>
                        <a:rPr lang="en-MY" sz="12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ms-MY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4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ts val="15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MY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</a:t>
                      </a:r>
                      <a:endParaRPr lang="ms-MY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XXX.XX</a:t>
                      </a:r>
                      <a:endParaRPr lang="ms-MY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XXX,XXX.XX</a:t>
                      </a:r>
                      <a:endParaRPr lang="ms-MY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XXX,XXX.XX</a:t>
                      </a:r>
                      <a:endParaRPr kumimoji="0" lang="ms-MY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MY" sz="12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Nyatakan</a:t>
                      </a:r>
                      <a:r>
                        <a:rPr lang="en-MY" sz="12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200" u="none" strike="noStrike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bilangan</a:t>
                      </a:r>
                      <a:r>
                        <a:rPr lang="en-MY" sz="12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200" u="none" strike="noStrike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hari</a:t>
                      </a:r>
                      <a:r>
                        <a:rPr lang="en-MY" sz="12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200" u="none" strike="noStrike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bagi</a:t>
                      </a:r>
                      <a:r>
                        <a:rPr lang="en-MY" sz="12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200" u="none" strike="noStrike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setiap</a:t>
                      </a:r>
                      <a:r>
                        <a:rPr lang="en-MY" sz="12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200" u="none" strike="noStrike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sesi</a:t>
                      </a:r>
                      <a:endParaRPr lang="en-MY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984"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r>
                        <a:rPr lang="en-MY" sz="12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  <a:endParaRPr lang="ms-MY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MY" sz="12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</a:t>
                      </a:r>
                      <a:endParaRPr lang="ms-MY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XXX.XX</a:t>
                      </a:r>
                      <a:endParaRPr lang="ms-MY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XXX,XXX.XX</a:t>
                      </a:r>
                      <a:endParaRPr lang="ms-MY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XXX,XXX.XX</a:t>
                      </a:r>
                      <a:endParaRPr kumimoji="0" lang="ms-MY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endParaRPr lang="en-MY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59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ms-MY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4" marB="0" anchor="ctr"/>
                </a:tc>
                <a:tc gridSpan="4">
                  <a:txBody>
                    <a:bodyPr/>
                    <a:lstStyle/>
                    <a:p>
                      <a:pPr algn="r"/>
                      <a:r>
                        <a:rPr lang="ms-MY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JUMLAH</a:t>
                      </a:r>
                    </a:p>
                  </a:txBody>
                  <a:tcPr marL="9523" marR="9523" marT="9524" marB="0" anchor="ctr"/>
                </a:tc>
                <a:tc hMerge="1">
                  <a:txBody>
                    <a:bodyPr/>
                    <a:lstStyle/>
                    <a:p>
                      <a:pPr algn="l"/>
                      <a:endParaRPr lang="ms-MY" sz="1400" dirty="0"/>
                    </a:p>
                  </a:txBody>
                  <a:tcPr marL="9523" marR="9523" marT="9525" marB="0" anchor="ctr"/>
                </a:tc>
                <a:tc hMerge="1">
                  <a:txBody>
                    <a:bodyPr/>
                    <a:lstStyle/>
                    <a:p>
                      <a:pPr algn="l"/>
                      <a:endParaRPr lang="ms-MY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ms-MY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XXX,XXX.XX</a:t>
                      </a:r>
                      <a:endParaRPr kumimoji="0" lang="ms-MY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ms-MY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4110152"/>
                  </a:ext>
                </a:extLst>
              </a:tr>
            </a:tbl>
          </a:graphicData>
        </a:graphic>
      </p:graphicFrame>
      <p:sp>
        <p:nvSpPr>
          <p:cNvPr id="10" name="Text Placeholder 10"/>
          <p:cNvSpPr txBox="1">
            <a:spLocks/>
          </p:cNvSpPr>
          <p:nvPr/>
        </p:nvSpPr>
        <p:spPr>
          <a:xfrm>
            <a:off x="808522" y="44450"/>
            <a:ext cx="10545278" cy="7351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  <a:defRPr/>
            </a:pPr>
            <a:r>
              <a:rPr lang="en-US" b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MAKLUMAT PERUNTUKAN : 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(E) PERKHIDMATAN</a:t>
            </a:r>
            <a:endParaRPr lang="ms-MY" b="1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808522" y="615076"/>
            <a:ext cx="76327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just">
              <a:buFont typeface="Arial" pitchFamily="34" charset="0"/>
              <a:buNone/>
            </a:pPr>
            <a:r>
              <a:rPr lang="en-US" altLang="ms-MY" sz="18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Perincian</a:t>
            </a:r>
            <a:r>
              <a:rPr lang="en-US" altLang="ms-MY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ms-MY" sz="18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Peruntukan</a:t>
            </a:r>
            <a:r>
              <a:rPr lang="en-US" altLang="ms-MY" sz="1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09AB17-F647-4A22-A4B0-5AFB6B343795}" type="slidenum">
              <a:rPr lang="ms-MY" smtClean="0"/>
              <a:pPr>
                <a:defRPr/>
              </a:pPr>
              <a:t>19</a:t>
            </a:fld>
            <a:endParaRPr lang="ms-MY"/>
          </a:p>
        </p:txBody>
      </p:sp>
      <p:sp>
        <p:nvSpPr>
          <p:cNvPr id="7" name="TextBox 6"/>
          <p:cNvSpPr txBox="1"/>
          <p:nvPr/>
        </p:nvSpPr>
        <p:spPr>
          <a:xfrm>
            <a:off x="808522" y="2913136"/>
            <a:ext cx="973685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1100" dirty="0"/>
              <a:t>NOTA : </a:t>
            </a:r>
          </a:p>
          <a:p>
            <a:r>
              <a:rPr lang="en-MY" sz="1100" dirty="0"/>
              <a:t>1. </a:t>
            </a:r>
            <a:r>
              <a:rPr lang="en-MY" sz="1100" dirty="0" err="1"/>
              <a:t>Jika</a:t>
            </a:r>
            <a:r>
              <a:rPr lang="en-MY" sz="1100" dirty="0"/>
              <a:t> </a:t>
            </a:r>
            <a:r>
              <a:rPr lang="en-MY" sz="1100" dirty="0" err="1"/>
              <a:t>latihan</a:t>
            </a:r>
            <a:r>
              <a:rPr lang="en-MY" sz="1100" dirty="0"/>
              <a:t> </a:t>
            </a:r>
            <a:r>
              <a:rPr lang="en-MY" sz="1100" dirty="0" err="1"/>
              <a:t>melibatkan</a:t>
            </a:r>
            <a:r>
              <a:rPr lang="en-MY" sz="1100" dirty="0"/>
              <a:t> </a:t>
            </a:r>
            <a:r>
              <a:rPr lang="en-MY" sz="1100" dirty="0" err="1"/>
              <a:t>persijilan</a:t>
            </a:r>
            <a:r>
              <a:rPr lang="en-MY" sz="1100" dirty="0"/>
              <a:t> </a:t>
            </a:r>
            <a:r>
              <a:rPr lang="en-MY" sz="1100" dirty="0" err="1"/>
              <a:t>atau</a:t>
            </a:r>
            <a:r>
              <a:rPr lang="en-MY" sz="1100" dirty="0"/>
              <a:t> </a:t>
            </a:r>
            <a:r>
              <a:rPr lang="en-MY" sz="1100" dirty="0" err="1"/>
              <a:t>dikira</a:t>
            </a:r>
            <a:r>
              <a:rPr lang="en-MY" sz="1100" dirty="0"/>
              <a:t> </a:t>
            </a:r>
            <a:r>
              <a:rPr lang="en-MY" sz="1100" dirty="0" err="1"/>
              <a:t>secara</a:t>
            </a:r>
            <a:r>
              <a:rPr lang="en-MY" sz="1100" dirty="0"/>
              <a:t> per </a:t>
            </a:r>
            <a:r>
              <a:rPr lang="en-MY" sz="1100" dirty="0" err="1"/>
              <a:t>pax</a:t>
            </a:r>
            <a:r>
              <a:rPr lang="en-MY" sz="1100" dirty="0"/>
              <a:t>, </a:t>
            </a:r>
            <a:r>
              <a:rPr lang="en-MY" sz="1100" dirty="0" err="1"/>
              <a:t>perlu</a:t>
            </a:r>
            <a:r>
              <a:rPr lang="en-MY" sz="1100" dirty="0"/>
              <a:t> </a:t>
            </a:r>
            <a:r>
              <a:rPr lang="en-MY" sz="1100" dirty="0" err="1"/>
              <a:t>menggunakan</a:t>
            </a:r>
            <a:r>
              <a:rPr lang="en-MY" sz="1100" dirty="0"/>
              <a:t> format </a:t>
            </a:r>
            <a:r>
              <a:rPr lang="en-MY" sz="1100" dirty="0" err="1"/>
              <a:t>ini</a:t>
            </a:r>
            <a:endParaRPr lang="en-MY" sz="11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146118"/>
              </p:ext>
            </p:extLst>
          </p:nvPr>
        </p:nvGraphicFramePr>
        <p:xfrm>
          <a:off x="605395" y="3384226"/>
          <a:ext cx="10951532" cy="223392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641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9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10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6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837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563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656337">
                  <a:extLst>
                    <a:ext uri="{9D8B030D-6E8A-4147-A177-3AD203B41FA5}">
                      <a16:colId xmlns:a16="http://schemas.microsoft.com/office/drawing/2014/main" val="1730332795"/>
                    </a:ext>
                  </a:extLst>
                </a:gridCol>
              </a:tblGrid>
              <a:tr h="597323">
                <a:tc>
                  <a:txBody>
                    <a:bodyPr/>
                    <a:lstStyle/>
                    <a:p>
                      <a:pPr marL="901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BIL.</a:t>
                      </a:r>
                      <a:endParaRPr lang="ms-MY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PERKARA</a:t>
                      </a:r>
                      <a:endParaRPr lang="ms-MY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BILANGAN</a:t>
                      </a:r>
                      <a:r>
                        <a:rPr lang="ms-MY" sz="1200" b="1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ms-MY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PESERTA </a:t>
                      </a:r>
                      <a:r>
                        <a:rPr lang="ms-MY" sz="1200" b="1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(PER </a:t>
                      </a:r>
                      <a:r>
                        <a:rPr lang="ms-MY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SESI)</a:t>
                      </a:r>
                    </a:p>
                    <a:p>
                      <a:pPr marL="266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(a)</a:t>
                      </a:r>
                      <a:endParaRPr lang="ms-MY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BILANGAN SESI</a:t>
                      </a:r>
                    </a:p>
                    <a:p>
                      <a:pPr marL="266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(b)</a:t>
                      </a:r>
                      <a:endParaRPr lang="ms-MY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4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HARGA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 SESI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(RM)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(c)</a:t>
                      </a:r>
                      <a:endParaRPr lang="ms-MY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4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JUMLAH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(RM)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 = b * c</a:t>
                      </a:r>
                      <a:endParaRPr lang="ms-MY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4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CATATAN</a:t>
                      </a:r>
                      <a:endParaRPr lang="ms-MY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4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467">
                <a:tc gridSpan="6">
                  <a:txBody>
                    <a:bodyPr/>
                    <a:lstStyle/>
                    <a:p>
                      <a:pPr algn="l"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r>
                        <a:rPr lang="en-MY" sz="1200" b="1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(E) PERKHIDMATAN (LATIHAN)</a:t>
                      </a:r>
                      <a:endParaRPr lang="ms-MY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4" marB="0" anchor="ctr"/>
                </a:tc>
                <a:tc hMerge="1">
                  <a:txBody>
                    <a:bodyPr/>
                    <a:lstStyle/>
                    <a:p>
                      <a:endParaRPr lang="ms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ms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ms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ms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ms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endParaRPr lang="ms-MY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4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1117"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r>
                        <a:rPr lang="en-MY" sz="12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ms-MY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4" marB="0" anchor="ctr"/>
                </a:tc>
                <a:tc>
                  <a:txBody>
                    <a:bodyPr/>
                    <a:lstStyle/>
                    <a:p>
                      <a:endParaRPr lang="ms-MY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3" marR="9523" marT="952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</a:t>
                      </a:r>
                      <a:endParaRPr lang="ms-MY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XXX,XXX.XX</a:t>
                      </a:r>
                      <a:endParaRPr lang="ms-MY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XXX,XXX.XX</a:t>
                      </a:r>
                      <a:endParaRPr lang="ms-MY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ms-MY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1117"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r>
                        <a:rPr lang="ms-MY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  <a:endParaRPr lang="ms-MY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4" marB="0" anchor="ctr"/>
                </a:tc>
                <a:tc>
                  <a:txBody>
                    <a:bodyPr/>
                    <a:lstStyle/>
                    <a:p>
                      <a:endParaRPr lang="ms-MY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3" marR="9523" marT="952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</a:t>
                      </a:r>
                      <a:endParaRPr lang="ms-MY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XXX,XXX.XX</a:t>
                      </a:r>
                      <a:endParaRPr lang="ms-MY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XXX,XXX.XX</a:t>
                      </a:r>
                      <a:endParaRPr lang="ms-MY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ms-MY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5292995"/>
                  </a:ext>
                </a:extLst>
              </a:tr>
              <a:tr h="2211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ms-MY" sz="12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ctr"/>
                </a:tc>
                <a:tc gridSpan="4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ms-MY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JUMLAH</a:t>
                      </a:r>
                      <a:endParaRPr lang="ms-MY" sz="12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ctr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XXX,XXX.XX</a:t>
                      </a:r>
                      <a:endParaRPr lang="ms-MY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ms-MY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2231901"/>
                  </a:ext>
                </a:extLst>
              </a:tr>
              <a:tr h="3685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ms-MY" sz="12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ctr"/>
                </a:tc>
                <a:tc gridSpan="4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ms-MY" sz="12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ms-MY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JUMLAH (E) PERKHIDMATAN</a:t>
                      </a:r>
                      <a:endParaRPr lang="ms-MY" sz="12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ctr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X,XXX,XXX.XX</a:t>
                      </a:r>
                      <a:endParaRPr lang="ms-MY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ms-MY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342333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808522" y="5659318"/>
            <a:ext cx="973685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1100" dirty="0"/>
              <a:t>NOTA : </a:t>
            </a:r>
          </a:p>
          <a:p>
            <a:r>
              <a:rPr lang="en-MY" sz="1100" dirty="0"/>
              <a:t>1. </a:t>
            </a:r>
            <a:r>
              <a:rPr lang="en-MY" sz="1100" dirty="0" err="1"/>
              <a:t>Jika</a:t>
            </a:r>
            <a:r>
              <a:rPr lang="en-MY" sz="1100" dirty="0"/>
              <a:t> </a:t>
            </a:r>
            <a:r>
              <a:rPr lang="en-MY" sz="1100" dirty="0" err="1"/>
              <a:t>latihan</a:t>
            </a:r>
            <a:r>
              <a:rPr lang="en-MY" sz="1100" dirty="0"/>
              <a:t> </a:t>
            </a:r>
            <a:r>
              <a:rPr lang="en-MY" sz="1100" dirty="0" err="1"/>
              <a:t>mengikut</a:t>
            </a:r>
            <a:r>
              <a:rPr lang="en-MY" sz="1100" dirty="0"/>
              <a:t> </a:t>
            </a:r>
            <a:r>
              <a:rPr lang="en-MY" sz="1100" dirty="0" err="1"/>
              <a:t>sesi</a:t>
            </a:r>
            <a:r>
              <a:rPr lang="en-MY" sz="1100" dirty="0"/>
              <a:t> </a:t>
            </a:r>
            <a:r>
              <a:rPr lang="en-MY" sz="1100" dirty="0" err="1"/>
              <a:t>seperti</a:t>
            </a:r>
            <a:r>
              <a:rPr lang="en-MY" sz="1100" dirty="0"/>
              <a:t> </a:t>
            </a:r>
            <a:r>
              <a:rPr lang="en-MY" sz="1100" dirty="0" err="1"/>
              <a:t>taklimat</a:t>
            </a:r>
            <a:r>
              <a:rPr lang="en-MY" sz="1100" dirty="0"/>
              <a:t>/</a:t>
            </a:r>
            <a:r>
              <a:rPr lang="en-MY" sz="1100" dirty="0" err="1"/>
              <a:t>bengkel</a:t>
            </a:r>
            <a:r>
              <a:rPr lang="en-MY" sz="1100" dirty="0"/>
              <a:t>, </a:t>
            </a:r>
            <a:r>
              <a:rPr lang="en-MY" sz="1100" dirty="0" err="1"/>
              <a:t>perlu</a:t>
            </a:r>
            <a:r>
              <a:rPr lang="en-MY" sz="1100" dirty="0"/>
              <a:t> </a:t>
            </a:r>
            <a:r>
              <a:rPr lang="en-MY" sz="1100" dirty="0" err="1"/>
              <a:t>menggunakan</a:t>
            </a:r>
            <a:r>
              <a:rPr lang="en-MY" sz="1100" dirty="0"/>
              <a:t> format </a:t>
            </a:r>
            <a:r>
              <a:rPr lang="en-MY" sz="1100" dirty="0" err="1"/>
              <a:t>ini</a:t>
            </a:r>
            <a:endParaRPr lang="en-MY" sz="1100" dirty="0"/>
          </a:p>
        </p:txBody>
      </p:sp>
    </p:spTree>
    <p:extLst>
      <p:ext uri="{BB962C8B-B14F-4D97-AF65-F5344CB8AC3E}">
        <p14:creationId xmlns:p14="http://schemas.microsoft.com/office/powerpoint/2010/main" val="1038458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8681190"/>
              </p:ext>
            </p:extLst>
          </p:nvPr>
        </p:nvGraphicFramePr>
        <p:xfrm>
          <a:off x="288758" y="607318"/>
          <a:ext cx="11516146" cy="5719318"/>
        </p:xfrm>
        <a:graphic>
          <a:graphicData uri="http://schemas.openxmlformats.org/drawingml/2006/table">
            <a:tbl>
              <a:tblPr firstCol="1" bandRow="1">
                <a:tableStyleId>{5940675A-B579-460E-94D1-54222C63F5DA}</a:tableStyleId>
              </a:tblPr>
              <a:tblGrid>
                <a:gridCol w="461450">
                  <a:extLst>
                    <a:ext uri="{9D8B030D-6E8A-4147-A177-3AD203B41FA5}">
                      <a16:colId xmlns:a16="http://schemas.microsoft.com/office/drawing/2014/main" val="3767639542"/>
                    </a:ext>
                  </a:extLst>
                </a:gridCol>
                <a:gridCol w="33243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303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73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ms-MY" sz="1300" b="1" kern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Kelulusan JPICT</a:t>
                      </a:r>
                      <a:r>
                        <a:rPr kumimoji="0" lang="ms-MY" sz="1300" b="1" kern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ms-MY" sz="1300" b="1" kern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Agensi</a:t>
                      </a:r>
                      <a:endParaRPr lang="ms-MY" sz="13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US" sz="13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Tarikh</a:t>
                      </a: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3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kelulusan</a:t>
                      </a: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JPICT</a:t>
                      </a:r>
                      <a:r>
                        <a:rPr lang="en-US" sz="13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3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Agensi</a:t>
                      </a:r>
                      <a:r>
                        <a:rPr lang="en-US" sz="13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:</a:t>
                      </a:r>
                      <a:endParaRPr lang="ms-MY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0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Tarikh</a:t>
                      </a:r>
                      <a:r>
                        <a:rPr lang="en-US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3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Lengkap</a:t>
                      </a:r>
                      <a:r>
                        <a:rPr lang="en-US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3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Permohonan</a:t>
                      </a:r>
                      <a:endParaRPr lang="ms-MY" sz="13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US" sz="1300" dirty="0" err="1">
                          <a:solidFill>
                            <a:schemeClr val="accent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Dilengkapkan</a:t>
                      </a:r>
                      <a:r>
                        <a:rPr lang="en-US" sz="1300" baseline="0" dirty="0">
                          <a:solidFill>
                            <a:schemeClr val="accent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300" baseline="0" dirty="0" err="1">
                          <a:solidFill>
                            <a:schemeClr val="accent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oleh</a:t>
                      </a:r>
                      <a:r>
                        <a:rPr lang="en-US" sz="1300" baseline="0" dirty="0">
                          <a:solidFill>
                            <a:schemeClr val="accent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Urus </a:t>
                      </a:r>
                      <a:r>
                        <a:rPr lang="en-US" sz="1300" baseline="0" dirty="0" err="1">
                          <a:solidFill>
                            <a:schemeClr val="accent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Setia</a:t>
                      </a:r>
                      <a:r>
                        <a:rPr lang="en-US" sz="1300" baseline="0" dirty="0">
                          <a:solidFill>
                            <a:schemeClr val="accent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JPICT</a:t>
                      </a:r>
                      <a:endParaRPr lang="ms-MY" sz="1300" dirty="0">
                        <a:solidFill>
                          <a:schemeClr val="accent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72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ms-MY" sz="1300" b="1" kern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Projek terkandung dalam Pelan Strategik ICT</a:t>
                      </a:r>
                      <a:r>
                        <a:rPr kumimoji="0" lang="ms-MY" sz="1300" b="1" kern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Pelan Strategik Pendigitalan</a:t>
                      </a:r>
                      <a:endParaRPr lang="ms-MY" sz="13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ms-MY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Ada/Tiada.</a:t>
                      </a:r>
                      <a:r>
                        <a:rPr lang="ms-MY" sz="13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Jika ‘Ada’ nyatakan nama Pelan Strategik, tempoh Pelan Strategik dan cabutan Pelan Strategik yang berkaitan. Jika ‘Tiada’, nyatakan pelan yang berkaitan, contoh : Pelan Transformasi dll</a:t>
                      </a:r>
                      <a:endParaRPr lang="ms-MY" sz="13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31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ms-MY" sz="13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kern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Tempoh</a:t>
                      </a:r>
                      <a:r>
                        <a:rPr kumimoji="0" lang="en-US" sz="1300" b="1" kern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300" b="1" kern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Projek</a:t>
                      </a:r>
                      <a:r>
                        <a:rPr kumimoji="0" lang="en-US" sz="1300" b="1" kern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kumimoji="0" lang="en-US" sz="1300" b="1" kern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bulan</a:t>
                      </a:r>
                      <a:r>
                        <a:rPr kumimoji="0" lang="en-US" sz="1300" b="1" kern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3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  <a:r>
                        <a:rPr lang="en-US" sz="13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tempoh</a:t>
                      </a:r>
                      <a:r>
                        <a:rPr lang="en-US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3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projek</a:t>
                      </a:r>
                      <a:r>
                        <a:rPr lang="en-US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3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bermula</a:t>
                      </a:r>
                      <a:r>
                        <a:rPr lang="en-US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3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daripada</a:t>
                      </a:r>
                      <a:r>
                        <a:rPr lang="en-US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300" b="1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Kick-Off </a:t>
                      </a:r>
                      <a:r>
                        <a:rPr lang="en-US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SST</a:t>
                      </a:r>
                      <a:endParaRPr lang="en-US" sz="13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r>
                        <a:rPr lang="ms-MY" sz="1300" noProof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 </a:t>
                      </a:r>
                      <a:r>
                        <a:rPr lang="ms-MY" sz="1300" noProof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bulan</a:t>
                      </a:r>
                    </a:p>
                    <a:p>
                      <a:r>
                        <a:rPr lang="ms-MY" sz="1300" noProof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Bulan/Tahun jangka mula :</a:t>
                      </a:r>
                      <a:r>
                        <a:rPr lang="ms-MY" sz="1300" baseline="0" noProof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ms-MY" sz="1300" noProof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ms-MY" sz="1300" noProof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</a:t>
                      </a:r>
                    </a:p>
                    <a:p>
                      <a:r>
                        <a:rPr lang="ms-MY" sz="1300" noProof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Bulan/Tahun</a:t>
                      </a:r>
                      <a:r>
                        <a:rPr lang="ms-MY" sz="1300" baseline="0" noProof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jangka akhir :</a:t>
                      </a:r>
                      <a:endParaRPr lang="ms-MY" sz="1300" noProof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37" marB="4573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07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Anggaran Kos</a:t>
                      </a:r>
                      <a:r>
                        <a:rPr lang="ms-MY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Keseluruhan</a:t>
                      </a:r>
                    </a:p>
                    <a:p>
                      <a:pPr marL="0" lvl="0" indent="0" algn="l">
                        <a:buClr>
                          <a:schemeClr val="accent1"/>
                        </a:buClr>
                        <a:buSzPct val="73000"/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3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termasuk</a:t>
                      </a:r>
                      <a:r>
                        <a:rPr lang="en-US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6% SST / </a:t>
                      </a:r>
                      <a:r>
                        <a:rPr lang="en-MY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TDA (1%))</a:t>
                      </a: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marL="0" lvl="0" indent="0" algn="l">
                        <a:buClr>
                          <a:schemeClr val="accent1"/>
                        </a:buClr>
                        <a:buSzPct val="73000"/>
                      </a:pPr>
                      <a:r>
                        <a:rPr lang="en-US" sz="13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Anggaran</a:t>
                      </a:r>
                      <a:r>
                        <a:rPr lang="en-US" sz="13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3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kos</a:t>
                      </a:r>
                      <a:r>
                        <a:rPr lang="en-US" sz="13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3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mengikut</a:t>
                      </a:r>
                      <a:r>
                        <a:rPr lang="en-US" sz="13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3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slaid</a:t>
                      </a:r>
                      <a:r>
                        <a:rPr lang="en-US" sz="13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3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maklumat</a:t>
                      </a:r>
                      <a:r>
                        <a:rPr lang="en-US" sz="13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3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peruntukan</a:t>
                      </a:r>
                      <a:r>
                        <a:rPr lang="en-US" sz="13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+</a:t>
                      </a:r>
                      <a:r>
                        <a:rPr lang="en-US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6% SST</a:t>
                      </a:r>
                      <a:endParaRPr lang="en-US" sz="13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83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Kaedah Perolehan</a:t>
                      </a:r>
                      <a:endParaRPr lang="ms-MY" sz="13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ms-MY" sz="13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Tender</a:t>
                      </a:r>
                      <a:r>
                        <a:rPr lang="ms-MY" sz="13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Terbuka / Tender Terhad / Rundingan Terus dengan Syarikat ABC dll</a:t>
                      </a:r>
                      <a:endParaRPr lang="ms-MY" sz="13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83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Kesemua</a:t>
                      </a:r>
                      <a:r>
                        <a:rPr lang="ms-MY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</a:t>
                      </a:r>
                      <a:r>
                        <a:rPr lang="ms-MY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kop</a:t>
                      </a:r>
                      <a:r>
                        <a:rPr lang="ms-MY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terkandung dalam skop permohonan EPU</a:t>
                      </a:r>
                      <a:endParaRPr lang="ms-MY" sz="13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ms-MY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 / Tidak.</a:t>
                      </a:r>
                      <a:r>
                        <a:rPr lang="ms-MY" sz="13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ms-MY" sz="13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56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Sumber Peruntukan</a:t>
                      </a:r>
                      <a:endParaRPr lang="ms-MY" sz="13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3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Contoh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Belanja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Mengurus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3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</a:t>
                      </a:r>
                      <a:r>
                        <a:rPr lang="en-US" sz="130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RMKe</a:t>
                      </a:r>
                      <a:r>
                        <a:rPr lang="en-US" sz="13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-XX, Rolling Plan (RP) / </a:t>
                      </a:r>
                      <a:r>
                        <a:rPr lang="en-US" sz="1300" i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Public Private Partnership </a:t>
                      </a:r>
                      <a:r>
                        <a:rPr lang="en-US" sz="13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(PPP)</a:t>
                      </a:r>
                      <a:endParaRPr lang="ms-MY" sz="13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56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Faedah (</a:t>
                      </a:r>
                      <a:r>
                        <a:rPr lang="ms-MY" sz="1300" b="1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Deliverables / Output</a:t>
                      </a:r>
                      <a:r>
                        <a:rPr lang="ms-MY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ms-MY" sz="13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Faedah</a:t>
                      </a:r>
                      <a:r>
                        <a:rPr lang="ms-MY" sz="13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permohonan projek</a:t>
                      </a:r>
                      <a:endParaRPr lang="ms-MY" sz="13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56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ms-MY" sz="13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Punca</a:t>
                      </a:r>
                      <a:r>
                        <a:rPr lang="en-US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3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Kuasa</a:t>
                      </a:r>
                      <a:r>
                        <a:rPr lang="en-US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</a:t>
                      </a:r>
                      <a:r>
                        <a:rPr lang="en-US" sz="13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Dokumen</a:t>
                      </a:r>
                      <a:r>
                        <a:rPr lang="en-US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yang </a:t>
                      </a:r>
                      <a:r>
                        <a:rPr lang="en-US" sz="13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Menyokong</a:t>
                      </a:r>
                      <a:r>
                        <a:rPr lang="en-US" sz="13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300" b="1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Permohonan</a:t>
                      </a:r>
                      <a:r>
                        <a:rPr lang="en-US" sz="13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US" sz="1300" b="1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jika</a:t>
                      </a:r>
                      <a:r>
                        <a:rPr lang="en-US" sz="13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300" b="1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ada</a:t>
                      </a:r>
                      <a:r>
                        <a:rPr lang="en-US" sz="13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marL="355600" marR="0" indent="-355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LcPeriod"/>
                        <a:tabLst/>
                        <a:defRPr/>
                      </a:pPr>
                      <a:r>
                        <a:rPr lang="en-US" sz="13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lang="ms-MY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arikh kelulusan peruntukan dan </a:t>
                      </a:r>
                      <a:r>
                        <a:rPr lang="ms-MY" sz="13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salinan surat kelulusan</a:t>
                      </a:r>
                      <a:endParaRPr lang="ms-MY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55600" marR="0" lvl="0" indent="-355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LcPeriod"/>
                        <a:tabLst/>
                        <a:defRPr/>
                      </a:pPr>
                      <a:r>
                        <a:rPr lang="en-US" sz="13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Salinan </a:t>
                      </a:r>
                      <a:r>
                        <a:rPr lang="en-US" sz="13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surat</a:t>
                      </a:r>
                      <a:r>
                        <a:rPr lang="en-US" sz="13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3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kelulusan</a:t>
                      </a:r>
                      <a:r>
                        <a:rPr lang="en-US" sz="13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JPICT </a:t>
                      </a:r>
                      <a:r>
                        <a:rPr lang="en-US" sz="13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Agensi</a:t>
                      </a:r>
                      <a:endParaRPr lang="en-US" sz="13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55600" marR="0" lvl="0" indent="-355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LcPeriod"/>
                        <a:tabLst/>
                        <a:defRPr/>
                      </a:pPr>
                      <a:r>
                        <a:rPr lang="en-US" sz="13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Punca</a:t>
                      </a:r>
                      <a:r>
                        <a:rPr lang="en-US" sz="13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3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kuasa</a:t>
                      </a:r>
                      <a:r>
                        <a:rPr lang="en-US" sz="13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</a:t>
                      </a:r>
                      <a:r>
                        <a:rPr lang="en-US" sz="13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Mandat</a:t>
                      </a:r>
                      <a:r>
                        <a:rPr lang="en-US" sz="13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: Salinan </a:t>
                      </a:r>
                      <a:r>
                        <a:rPr lang="en-US" sz="13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minit</a:t>
                      </a:r>
                      <a:r>
                        <a:rPr lang="en-US" sz="13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</a:t>
                      </a:r>
                      <a:r>
                        <a:rPr lang="en-US" sz="13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surat</a:t>
                      </a:r>
                      <a:endParaRPr lang="en-US" sz="13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55600" indent="-355600" algn="just">
                        <a:buFont typeface="+mj-lt"/>
                        <a:buAutoNum type="romanLcPeriod"/>
                      </a:pPr>
                      <a:r>
                        <a:rPr lang="en-US" sz="13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Lain-lain </a:t>
                      </a:r>
                      <a:r>
                        <a:rPr lang="en-US" sz="13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kajian</a:t>
                      </a:r>
                      <a:r>
                        <a:rPr lang="en-US" sz="13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: K</a:t>
                      </a:r>
                      <a:r>
                        <a:rPr lang="fi-FI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ajian ketersauran, Analisis Faedah Kos,</a:t>
                      </a:r>
                      <a:r>
                        <a:rPr lang="en-US" sz="13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3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Laporan</a:t>
                      </a:r>
                      <a:r>
                        <a:rPr lang="en-US" sz="13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300" i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Proof-Of-Concept</a:t>
                      </a:r>
                      <a:r>
                        <a:rPr lang="en-US" sz="13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(POC), </a:t>
                      </a:r>
                      <a:r>
                        <a:rPr lang="en-US" sz="13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Laporan</a:t>
                      </a:r>
                      <a:r>
                        <a:rPr lang="en-US" sz="13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300" i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Network Utilization</a:t>
                      </a:r>
                      <a:r>
                        <a:rPr lang="en-US" sz="13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300" i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Capacity Planning Report</a:t>
                      </a:r>
                      <a:r>
                        <a:rPr lang="en-US" sz="13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300" i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 Implementation Review</a:t>
                      </a:r>
                      <a:r>
                        <a:rPr lang="en-US" sz="13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(PIR), </a:t>
                      </a:r>
                      <a:r>
                        <a:rPr lang="en-US" sz="13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US" sz="13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</a:t>
                      </a:r>
                      <a:r>
                        <a:rPr lang="ms-MY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ajian impak bagi permohonan peluasan.</a:t>
                      </a:r>
                    </a:p>
                    <a:p>
                      <a:pPr marL="355600" indent="-355600" algn="just">
                        <a:buFont typeface="+mj-lt"/>
                        <a:buAutoNum type="romanLcPeriod"/>
                      </a:pPr>
                      <a:r>
                        <a:rPr lang="ms-MY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Minit perbincangan bagi penggunaan aplikasi gunasama</a:t>
                      </a:r>
                      <a:endParaRPr lang="ms-MY" sz="13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" name="Text Placeholder 10"/>
          <p:cNvSpPr txBox="1">
            <a:spLocks/>
          </p:cNvSpPr>
          <p:nvPr/>
        </p:nvSpPr>
        <p:spPr>
          <a:xfrm>
            <a:off x="288757" y="123302"/>
            <a:ext cx="9045101" cy="5042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  <a:defRPr/>
            </a:pPr>
            <a:r>
              <a:rPr lang="en-US" sz="2800" b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PROFIL PROJEK</a:t>
            </a:r>
            <a:endParaRPr lang="ms-MY" sz="2800" b="1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09AB17-F647-4A22-A4B0-5AFB6B343795}" type="slidenum">
              <a:rPr lang="ms-MY" smtClean="0"/>
              <a:pPr>
                <a:defRPr/>
              </a:pPr>
              <a:t>2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0684773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7668603"/>
              </p:ext>
            </p:extLst>
          </p:nvPr>
        </p:nvGraphicFramePr>
        <p:xfrm>
          <a:off x="808522" y="1142673"/>
          <a:ext cx="10545278" cy="418032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86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779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56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94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257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41251">
                <a:tc>
                  <a:txBody>
                    <a:bodyPr/>
                    <a:lstStyle/>
                    <a:p>
                      <a:pPr marL="901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BIL.</a:t>
                      </a:r>
                      <a:endParaRPr lang="ms-MY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PERKARA</a:t>
                      </a:r>
                      <a:endParaRPr lang="ms-MY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KUANTITI</a:t>
                      </a:r>
                      <a:endParaRPr lang="ms-MY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HARGA SEUNIT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(RM)</a:t>
                      </a:r>
                      <a:endParaRPr lang="ms-MY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JUMLAH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(RM)</a:t>
                      </a:r>
                      <a:endParaRPr lang="ms-MY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7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7392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ts val="15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b="1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(F) LAIN-LAIN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ts val="15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MY" sz="1600" b="1" kern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ts val="15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i.</a:t>
                      </a:r>
                      <a:r>
                        <a:rPr lang="ms-MY" sz="16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ms-MY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Perkakasan non-ICT / fizikal / M&amp;E yang menyokong  projek ICT</a:t>
                      </a:r>
                    </a:p>
                    <a:p>
                      <a:pPr algn="l"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endParaRPr lang="ms-MY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7" marB="0" anchor="ctr"/>
                </a:tc>
                <a:tc hMerge="1">
                  <a:txBody>
                    <a:bodyPr/>
                    <a:lstStyle/>
                    <a:p>
                      <a:pPr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endParaRPr lang="ms-MY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9523" marR="9523" marT="9527" marB="0" anchor="ctr"/>
                </a:tc>
                <a:tc hMerge="1">
                  <a:txBody>
                    <a:bodyPr/>
                    <a:lstStyle/>
                    <a:p>
                      <a:endParaRPr lang="ms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ms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ms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130"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r>
                        <a:rPr lang="en-MY" sz="16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</a:t>
                      </a: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XXX.XX</a:t>
                      </a:r>
                      <a:endParaRPr lang="ms-MY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XXX,XXX.XX</a:t>
                      </a:r>
                      <a:endParaRPr lang="ms-MY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130"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r>
                        <a:rPr lang="en-MY" sz="1600" kern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  <a:endParaRPr lang="ms-MY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</a:t>
                      </a: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XXX.XX</a:t>
                      </a:r>
                      <a:endParaRPr lang="ms-MY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XXX,XXX.XX</a:t>
                      </a:r>
                      <a:endParaRPr lang="ms-MY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4910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ts val="15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ii. Perkhidmatan non-ICT / fizikal / M&amp;E yang menyokong  projek ICT</a:t>
                      </a:r>
                    </a:p>
                  </a:txBody>
                  <a:tcPr marL="9523" marR="9523" marT="9527" marB="0" anchor="ctr"/>
                </a:tc>
                <a:tc hMerge="1">
                  <a:txBody>
                    <a:bodyPr/>
                    <a:lstStyle/>
                    <a:p>
                      <a:pPr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7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ctr"/>
                </a:tc>
                <a:tc hMerge="1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ms-MY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ms-MY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6666338"/>
                  </a:ext>
                </a:extLst>
              </a:tr>
              <a:tr h="258877"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r>
                        <a:rPr lang="en-MY" sz="16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</a:t>
                      </a: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XXX.XX</a:t>
                      </a:r>
                      <a:endParaRPr lang="ms-MY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XXX,XXX.XX</a:t>
                      </a:r>
                      <a:endParaRPr lang="ms-MY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9130"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r>
                        <a:rPr lang="en-MY" sz="1600" kern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</a:t>
                      </a:r>
                      <a:endParaRPr lang="ms-MY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</a:t>
                      </a: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XXX.XX</a:t>
                      </a:r>
                      <a:endParaRPr lang="ms-MY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XXX,XXX.XX</a:t>
                      </a:r>
                      <a:endParaRPr lang="ms-MY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9130"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r>
                        <a:rPr lang="en-MY" sz="16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</a:t>
                      </a: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</a:t>
                      </a: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XXX.XX</a:t>
                      </a:r>
                      <a:endParaRPr lang="ms-MY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XXX,XXX.XX</a:t>
                      </a:r>
                      <a:endParaRPr lang="ms-MY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913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ms-MY" sz="16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ctr"/>
                </a:tc>
                <a:tc gridSpan="3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JUMLAH (F) LAIN-LAIN</a:t>
                      </a:r>
                      <a:endParaRPr lang="ms-MY" sz="16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ctr"/>
                </a:tc>
                <a:tc hMerge="1">
                  <a:txBody>
                    <a:bodyPr/>
                    <a:lstStyle/>
                    <a:p>
                      <a:endParaRPr lang="ms-MY" sz="16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ctr"/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ms-MY" sz="16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XXX,XXX.XX</a:t>
                      </a:r>
                      <a:endParaRPr lang="ms-MY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96910" y="5504285"/>
            <a:ext cx="100939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NOTA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1. Format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hanya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perkakasan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perkhidmatan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s-MY" sz="1600" dirty="0">
                <a:latin typeface="Arial" panose="020B0604020202020204" pitchFamily="34" charset="0"/>
                <a:cs typeface="Arial" panose="020B0604020202020204" pitchFamily="34" charset="0"/>
              </a:rPr>
              <a:t>non-ICT / fizikal / M&amp;E yang menyokong  projek ICT</a:t>
            </a:r>
          </a:p>
          <a:p>
            <a:r>
              <a:rPr lang="ms-MY" sz="16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Perkakasan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s-MY" sz="1600" dirty="0">
                <a:latin typeface="Arial" panose="020B0604020202020204" pitchFamily="34" charset="0"/>
                <a:cs typeface="Arial" panose="020B0604020202020204" pitchFamily="34" charset="0"/>
              </a:rPr>
              <a:t>non-ICT / fizikal / M&amp;E yang tidak menyokong projek ICT tidak akan dinilai dalam JPICT</a:t>
            </a:r>
          </a:p>
        </p:txBody>
      </p:sp>
      <p:sp>
        <p:nvSpPr>
          <p:cNvPr id="9" name="Text Placeholder 10"/>
          <p:cNvSpPr txBox="1">
            <a:spLocks/>
          </p:cNvSpPr>
          <p:nvPr/>
        </p:nvSpPr>
        <p:spPr>
          <a:xfrm>
            <a:off x="808522" y="44450"/>
            <a:ext cx="10545278" cy="7351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  <a:defRPr/>
            </a:pPr>
            <a:r>
              <a:rPr lang="en-US" b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MAKLUMAT PERUNTUKAN : 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(F) LAIN-LAIN</a:t>
            </a:r>
            <a:endParaRPr lang="ms-MY" b="1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83754" y="707754"/>
            <a:ext cx="76327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just">
              <a:buFont typeface="Arial" pitchFamily="34" charset="0"/>
              <a:buNone/>
            </a:pPr>
            <a:r>
              <a:rPr lang="en-US" altLang="ms-MY" sz="18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Perincian</a:t>
            </a:r>
            <a:r>
              <a:rPr lang="en-US" altLang="ms-MY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ms-MY" sz="18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Peruntukan</a:t>
            </a:r>
            <a:r>
              <a:rPr lang="en-US" altLang="ms-MY" sz="1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09AB17-F647-4A22-A4B0-5AFB6B343795}" type="slidenum">
              <a:rPr lang="ms-MY" smtClean="0"/>
              <a:pPr>
                <a:defRPr/>
              </a:pPr>
              <a:t>20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974319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09AB17-F647-4A22-A4B0-5AFB6B343795}" type="slidenum">
              <a:rPr lang="ms-MY" smtClean="0"/>
              <a:pPr>
                <a:defRPr/>
              </a:pPr>
              <a:t>21</a:t>
            </a:fld>
            <a:endParaRPr lang="ms-MY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76390" y="2105931"/>
            <a:ext cx="11617332" cy="297853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noProof="1">
                <a:solidFill>
                  <a:srgbClr val="000000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Kertas KX-X/23 ini diangkat untuk pertimbangan dan kelulusan semua ahli Jawatankuasa Pemandu ICT KKR (JPICT).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</a:pPr>
            <a:endParaRPr lang="en-US" sz="1400" dirty="0">
              <a:solidFill>
                <a:srgbClr val="0070C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en-US" sz="1400" dirty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lang="en-US" sz="1400" dirty="0" err="1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Dilengkapkan</a:t>
            </a:r>
            <a:r>
              <a:rPr lang="en-US" sz="1400" dirty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oleh</a:t>
            </a:r>
            <a:r>
              <a:rPr lang="en-US" sz="1400" dirty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Urus</a:t>
            </a:r>
            <a:r>
              <a:rPr lang="en-US" sz="1400" dirty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Setia</a:t>
            </a:r>
            <a:r>
              <a:rPr lang="en-US" sz="1400" dirty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JPICT)</a:t>
            </a:r>
          </a:p>
          <a:p>
            <a:pPr algn="ctr"/>
            <a:endParaRPr lang="en-US" altLang="en-US" sz="6600" noProof="1"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973536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93" name="Text Placeholder 10"/>
          <p:cNvSpPr txBox="1">
            <a:spLocks/>
          </p:cNvSpPr>
          <p:nvPr/>
        </p:nvSpPr>
        <p:spPr bwMode="auto">
          <a:xfrm>
            <a:off x="1524000" y="2565276"/>
            <a:ext cx="91440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ms-MY" sz="4000" b="1" dirty="0">
                <a:latin typeface="Arial" panose="020B0604020202020204" pitchFamily="34" charset="0"/>
              </a:rPr>
              <a:t>TERIMA KASIH</a:t>
            </a:r>
            <a:endParaRPr lang="ms-MY" altLang="ms-MY" sz="4000" b="1" dirty="0">
              <a:latin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09AB17-F647-4A22-A4B0-5AFB6B343795}" type="slidenum">
              <a:rPr lang="ms-MY" smtClean="0"/>
              <a:pPr>
                <a:defRPr/>
              </a:pPr>
              <a:t>22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959278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0"/>
          <p:cNvSpPr txBox="1">
            <a:spLocks/>
          </p:cNvSpPr>
          <p:nvPr/>
        </p:nvSpPr>
        <p:spPr>
          <a:xfrm>
            <a:off x="356135" y="205814"/>
            <a:ext cx="9020636" cy="6482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  <a:defRPr/>
            </a:pPr>
            <a:r>
              <a:rPr lang="en-US" sz="2800" b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RINGKASAN PROJEK</a:t>
            </a:r>
            <a:endParaRPr lang="ms-MY" sz="2800" b="1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54918" y="740114"/>
            <a:ext cx="11078678" cy="56166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indent="-400050" algn="just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nama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agensi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bercadang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membuat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*</a:t>
            </a:r>
            <a:r>
              <a:rPr lang="en-US" sz="1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perolehan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US" sz="1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perkhidmatan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sewaan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US" sz="1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perkhidmatan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langganan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US" sz="1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pembangunan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US" sz="1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pembangunan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semula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US" sz="1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peningkatan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US" sz="1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pembaharuan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lesen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nama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bagi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tujuan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liputan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1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rasional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teknikal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400050" indent="-400050" algn="just">
              <a:buClr>
                <a:schemeClr val="tx1"/>
              </a:buClr>
              <a:buSzPct val="100000"/>
              <a:buFont typeface="+mj-lt"/>
              <a:buAutoNum type="arabicPeriod"/>
            </a:pP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indent="-400050" algn="just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Objektif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</a:p>
          <a:p>
            <a:pPr marL="447675" algn="just">
              <a:spcBef>
                <a:spcPts val="0"/>
              </a:spcBef>
              <a:defRPr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Matlamat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ingin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dicapai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menyelesaikan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masalah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sedia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(business case) </a:t>
            </a:r>
          </a:p>
          <a:p>
            <a:pPr marL="447675" algn="just">
              <a:spcBef>
                <a:spcPts val="0"/>
              </a:spcBef>
              <a:defRPr/>
            </a:pPr>
            <a:r>
              <a:rPr lang="en-US" sz="1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Asas</a:t>
            </a:r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en-US" sz="16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Specific, </a:t>
            </a:r>
            <a:r>
              <a:rPr lang="ms-MY" sz="16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Measureable, Attainable, Realistic &amp; Timebound</a:t>
            </a:r>
            <a:r>
              <a:rPr lang="ms-MY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(</a:t>
            </a:r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SMART </a:t>
            </a:r>
            <a:r>
              <a:rPr lang="en-US" sz="1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Prinsip</a:t>
            </a:r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))</a:t>
            </a:r>
            <a:endParaRPr lang="ms-MY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/>
              </a:buClr>
              <a:buSzPct val="100000"/>
            </a:pP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Clr>
                <a:schemeClr val="tx1"/>
              </a:buClr>
              <a:buSzPct val="100000"/>
              <a:buFont typeface="+mj-lt"/>
              <a:buAutoNum type="arabicPeriod" startAt="3"/>
            </a:pP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Faedah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Deliverables / Output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algn="just">
              <a:buClr>
                <a:schemeClr val="tx1"/>
              </a:buClr>
              <a:buSzPct val="100000"/>
            </a:pP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indent="-400050" algn="just">
              <a:buClr>
                <a:schemeClr val="tx1"/>
              </a:buClr>
              <a:buSzPct val="100000"/>
              <a:buFont typeface="+mj-lt"/>
              <a:buAutoNum type="arabicPeriod" startAt="4"/>
            </a:pP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Skop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merangkumi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 marL="898525" indent="-454025" algn="just">
              <a:spcBef>
                <a:spcPts val="0"/>
              </a:spcBef>
              <a:buFont typeface="+mj-lt"/>
              <a:buAutoNum type="alphaLcParenR"/>
              <a:defRPr/>
            </a:pP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Perolehan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perkakasan</a:t>
            </a: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98525" indent="-454025" algn="just">
              <a:buFont typeface="+mj-lt"/>
              <a:buAutoNum type="alphaLcParenR"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Pembangunan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aplikasi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Integrasi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)/ </a:t>
            </a:r>
            <a:r>
              <a:rPr lang="en-US" sz="1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Customization</a:t>
            </a:r>
          </a:p>
          <a:p>
            <a:pPr marL="898525" indent="-454025" algn="just">
              <a:buFont typeface="+mj-lt"/>
              <a:buAutoNum type="alphaLcParenR"/>
            </a:pP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Perolehan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Perisian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Pembaharuan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Lesen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898525" indent="-454025" algn="just">
              <a:buFont typeface="+mj-lt"/>
              <a:buAutoNum type="alphaLcParenR"/>
            </a:pP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Perolehan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Peralatan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Rangkaian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898525" indent="-454025" algn="just">
              <a:spcBef>
                <a:spcPts val="0"/>
              </a:spcBef>
              <a:buFont typeface="+mj-lt"/>
              <a:buAutoNum type="alphaLcParenR"/>
              <a:defRPr/>
            </a:pP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Perkhidmatan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Sewaan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Peralatan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Rangkaian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Migrasi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data/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Latihan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Pengurusan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Perubahan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PMO/ </a:t>
            </a:r>
            <a:r>
              <a:rPr lang="en-US" sz="1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On-site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Support)</a:t>
            </a:r>
          </a:p>
          <a:p>
            <a:pPr marL="898525" indent="-454025" algn="just">
              <a:spcBef>
                <a:spcPts val="0"/>
              </a:spcBef>
              <a:buFont typeface="+mj-lt"/>
              <a:buAutoNum type="alphaLcParenR"/>
              <a:defRPr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Lain-lain (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Perolehan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bukan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ICT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jika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berkaitan</a:t>
            </a:r>
            <a:r>
              <a:rPr lang="ms-MY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355725" lvl="1" indent="-454025" algn="just">
              <a:spcBef>
                <a:spcPts val="0"/>
              </a:spcBef>
              <a:buFont typeface="+mj-lt"/>
              <a:buAutoNum type="romanLcPeriod"/>
              <a:defRPr/>
            </a:pPr>
            <a:r>
              <a:rPr lang="ms-MY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Perkakasan non-ICT / fizikal / M&amp;E yang menyokong projek ICT</a:t>
            </a:r>
          </a:p>
          <a:p>
            <a:pPr marL="1355725" lvl="1" indent="-454025" algn="just">
              <a:spcBef>
                <a:spcPts val="0"/>
              </a:spcBef>
              <a:buFont typeface="+mj-lt"/>
              <a:buAutoNum type="romanLcPeriod"/>
              <a:defRPr/>
            </a:pPr>
            <a:r>
              <a:rPr lang="ms-MY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Perkhidmatan non-ICT/ fizikal / M&amp;E yang menyokong projek ICT</a:t>
            </a:r>
          </a:p>
          <a:p>
            <a:pPr algn="r">
              <a:buClr>
                <a:schemeClr val="accent1"/>
              </a:buClr>
              <a:buSzPct val="73000"/>
            </a:pPr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sz="16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delete</a:t>
            </a:r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16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berkaitan</a:t>
            </a: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r">
              <a:buClr>
                <a:schemeClr val="accent1"/>
              </a:buClr>
              <a:buSzPct val="73000"/>
            </a:pPr>
            <a:endParaRPr lang="en-US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09AB17-F647-4A22-A4B0-5AFB6B343795}" type="slidenum">
              <a:rPr lang="ms-MY" smtClean="0"/>
              <a:pPr>
                <a:defRPr/>
              </a:pPr>
              <a:t>3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454006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417932"/>
              </p:ext>
            </p:extLst>
          </p:nvPr>
        </p:nvGraphicFramePr>
        <p:xfrm>
          <a:off x="413468" y="1056795"/>
          <a:ext cx="11314706" cy="1899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5751">
                  <a:extLst>
                    <a:ext uri="{9D8B030D-6E8A-4147-A177-3AD203B41FA5}">
                      <a16:colId xmlns:a16="http://schemas.microsoft.com/office/drawing/2014/main" val="2869028098"/>
                    </a:ext>
                  </a:extLst>
                </a:gridCol>
                <a:gridCol w="2984141">
                  <a:extLst>
                    <a:ext uri="{9D8B030D-6E8A-4147-A177-3AD203B41FA5}">
                      <a16:colId xmlns:a16="http://schemas.microsoft.com/office/drawing/2014/main" val="3825692652"/>
                    </a:ext>
                  </a:extLst>
                </a:gridCol>
                <a:gridCol w="3569013">
                  <a:extLst>
                    <a:ext uri="{9D8B030D-6E8A-4147-A177-3AD203B41FA5}">
                      <a16:colId xmlns:a16="http://schemas.microsoft.com/office/drawing/2014/main" val="3582111647"/>
                    </a:ext>
                  </a:extLst>
                </a:gridCol>
                <a:gridCol w="4135801">
                  <a:extLst>
                    <a:ext uri="{9D8B030D-6E8A-4147-A177-3AD203B41FA5}">
                      <a16:colId xmlns:a16="http://schemas.microsoft.com/office/drawing/2014/main" val="171879076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MY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BIL. </a:t>
                      </a:r>
                      <a:endParaRPr lang="en-MY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PERNYATAAN MASALAH</a:t>
                      </a:r>
                      <a:endParaRPr lang="en-MY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JUSTIFIKASI / RASIONAL </a:t>
                      </a:r>
                      <a:endParaRPr lang="en-MY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IMPLIKASI JIKA TIDAK DILAKSANAKAN</a:t>
                      </a:r>
                      <a:endParaRPr lang="en-MY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4081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Fakta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asalah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yang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menyokong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projek</a:t>
                      </a:r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Asas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justifikasi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permohonan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yang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perlu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dilaksanakan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untuk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mengatasi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masalah</a:t>
                      </a:r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Implikasi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jika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justifikasi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ini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tidak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diterima</a:t>
                      </a:r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24133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6806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6614321"/>
                  </a:ext>
                </a:extLst>
              </a:tr>
            </a:tbl>
          </a:graphicData>
        </a:graphic>
      </p:graphicFrame>
      <p:sp>
        <p:nvSpPr>
          <p:cNvPr id="8" name="Title 4">
            <a:extLst>
              <a:ext uri="{FF2B5EF4-FFF2-40B4-BE49-F238E27FC236}">
                <a16:creationId xmlns:a16="http://schemas.microsoft.com/office/drawing/2014/main" id="{D19C7698-5FF4-4A04-91AD-DA67494A810A}"/>
              </a:ext>
            </a:extLst>
          </p:cNvPr>
          <p:cNvSpPr txBox="1">
            <a:spLocks/>
          </p:cNvSpPr>
          <p:nvPr/>
        </p:nvSpPr>
        <p:spPr>
          <a:xfrm>
            <a:off x="413468" y="112581"/>
            <a:ext cx="10644392" cy="5766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JUSTIFIKASI KEPERLUAN PROJEK</a:t>
            </a:r>
            <a:endParaRPr lang="en-MY" sz="3200" b="1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09AB17-F647-4A22-A4B0-5AFB6B343795}" type="slidenum">
              <a:rPr lang="ms-MY" smtClean="0"/>
              <a:pPr>
                <a:defRPr/>
              </a:pPr>
              <a:t>4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953838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0"/>
          <p:cNvSpPr txBox="1">
            <a:spLocks/>
          </p:cNvSpPr>
          <p:nvPr/>
        </p:nvSpPr>
        <p:spPr>
          <a:xfrm>
            <a:off x="667512" y="44450"/>
            <a:ext cx="9909048" cy="5888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  <a:defRPr/>
            </a:pPr>
            <a:r>
              <a:rPr lang="en-US" b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KRONOLOGI/EVOLUSI PROJEK</a:t>
            </a:r>
            <a:endParaRPr lang="ms-MY" b="1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667511" y="740705"/>
            <a:ext cx="10671049" cy="47805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SzPct val="100000"/>
              <a:buFont typeface="+mj-lt"/>
              <a:buAutoNum type="arabicPeriod"/>
            </a:pP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Latar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belakang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keterangan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ringkas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mengenai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kronologi</a:t>
            </a: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1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evolusi</a:t>
            </a: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berkaitan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teknologi</a:t>
            </a: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1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teknikal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(Kos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Punca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Kuasa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Perubahan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Teknologi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Pembaharuan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Lesen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Peningkatan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Platform/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Peningkatan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Perluasan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Lokasi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Penggunaan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42900" indent="-342900" algn="l">
              <a:buSzPct val="100000"/>
              <a:buFont typeface="+mj-lt"/>
              <a:buAutoNum type="arabicPeriod"/>
            </a:pP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SzPct val="100000"/>
              <a:buFont typeface="+mj-lt"/>
              <a:buAutoNum type="arabicPeriod"/>
            </a:pPr>
            <a:r>
              <a:rPr lang="en-US" sz="1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As-Is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To-Be</a:t>
            </a:r>
          </a:p>
          <a:p>
            <a:pPr marL="342900" indent="-342900" algn="l">
              <a:buSzPct val="100000"/>
              <a:buFont typeface="+mj-lt"/>
              <a:buAutoNum type="arabicPeriod"/>
            </a:pPr>
            <a:endParaRPr lang="en-US" sz="18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SzPct val="100000"/>
              <a:buFont typeface="+mj-lt"/>
              <a:buAutoNum type="arabicPeriod"/>
            </a:pP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Perlu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memasukkan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maklumat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seperti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berikut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jika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</a:p>
          <a:p>
            <a:pPr marL="857250" lvl="1" indent="-400050" algn="l">
              <a:buSzPct val="100000"/>
              <a:buFont typeface="+mj-lt"/>
              <a:buAutoNum type="romanLcPeriod"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Platform </a:t>
            </a:r>
          </a:p>
          <a:p>
            <a:pPr marL="857250" lvl="1" indent="-400050" algn="l">
              <a:buSzPct val="100000"/>
              <a:buFont typeface="+mj-lt"/>
              <a:buAutoNum type="romanLcPeriod"/>
            </a:pP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Pangkalan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data</a:t>
            </a:r>
          </a:p>
          <a:p>
            <a:pPr marL="857250" lvl="1" indent="-400050" algn="l">
              <a:buSzPct val="100000"/>
              <a:buFont typeface="+mj-lt"/>
              <a:buAutoNum type="romanLcPeriod"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Kos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tempoh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kontrak</a:t>
            </a: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lvl="1" indent="-400050" algn="l">
              <a:buSzPct val="100000"/>
              <a:buFont typeface="+mj-lt"/>
              <a:buAutoNum type="romanLcPeriod"/>
            </a:pP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Pembekal</a:t>
            </a: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lvl="1" indent="-400050" algn="l">
              <a:buSzPct val="100000"/>
              <a:buFont typeface="+mj-lt"/>
              <a:buAutoNum type="romanLcPeriod"/>
            </a:pP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Bilangan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peralatan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perisian</a:t>
            </a: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lvl="1" indent="-400050" algn="l">
              <a:buSzPct val="100000"/>
              <a:buFont typeface="+mj-lt"/>
              <a:buAutoNum type="romanLcPeriod"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Nama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terlibat</a:t>
            </a: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l">
              <a:buClr>
                <a:schemeClr val="accent1"/>
              </a:buClr>
              <a:buSzPct val="73000"/>
              <a:buFont typeface="Wingdings" panose="05000000000000000000" pitchFamily="2" charset="2"/>
              <a:buChar char="Ø"/>
            </a:pP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l">
              <a:buClr>
                <a:schemeClr val="accent1"/>
              </a:buClr>
              <a:buSzPct val="73000"/>
            </a:pP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l">
              <a:buClr>
                <a:schemeClr val="accent1"/>
              </a:buClr>
              <a:buSzPct val="73000"/>
              <a:buFont typeface="Wingdings" panose="05000000000000000000" pitchFamily="2" charset="2"/>
              <a:buChar char="Ø"/>
            </a:pP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Clr>
                <a:schemeClr val="accent1"/>
              </a:buClr>
              <a:buSzPct val="73000"/>
            </a:pP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Clr>
                <a:schemeClr val="accent1"/>
              </a:buClr>
              <a:buSzPct val="73000"/>
              <a:buFont typeface="Wingdings" panose="05000000000000000000" pitchFamily="2" charset="2"/>
              <a:buChar char="Ø"/>
            </a:pP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Clr>
                <a:schemeClr val="accent1"/>
              </a:buClr>
              <a:buSzPct val="73000"/>
              <a:buFont typeface="Wingdings" panose="05000000000000000000" pitchFamily="2" charset="2"/>
              <a:buChar char="Ø"/>
            </a:pP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09AB17-F647-4A22-A4B0-5AFB6B343795}" type="slidenum">
              <a:rPr lang="ms-MY" smtClean="0"/>
              <a:pPr>
                <a:defRPr/>
              </a:pPr>
              <a:t>5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052410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0"/>
          <p:cNvSpPr txBox="1">
            <a:spLocks/>
          </p:cNvSpPr>
          <p:nvPr/>
        </p:nvSpPr>
        <p:spPr>
          <a:xfrm>
            <a:off x="917678" y="44450"/>
            <a:ext cx="9658882" cy="5888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Bef>
                <a:spcPts val="0"/>
              </a:spcBef>
              <a:buNone/>
              <a:defRPr/>
            </a:pPr>
            <a:r>
              <a:rPr lang="en-US" b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MAKLUMAT/FAKTA/STATISTIK SOKONGAN </a:t>
            </a:r>
            <a:r>
              <a:rPr lang="en-MY" sz="1800" dirty="0">
                <a:solidFill>
                  <a:prstClr val="black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(</a:t>
            </a:r>
            <a:r>
              <a:rPr lang="en-MY" sz="1800" dirty="0" err="1">
                <a:solidFill>
                  <a:prstClr val="black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jika</a:t>
            </a:r>
            <a:r>
              <a:rPr lang="en-MY" sz="1800" dirty="0">
                <a:solidFill>
                  <a:prstClr val="black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MY" sz="1800" dirty="0" err="1">
                <a:solidFill>
                  <a:prstClr val="black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ada</a:t>
            </a:r>
            <a:r>
              <a:rPr lang="en-MY" sz="1800" dirty="0">
                <a:solidFill>
                  <a:prstClr val="black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)</a:t>
            </a:r>
            <a:endParaRPr lang="ms-MY" sz="1800" b="1" dirty="0">
              <a:solidFill>
                <a:prstClr val="black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>
              <a:buFont typeface="Arial" charset="0"/>
              <a:buNone/>
              <a:defRPr/>
            </a:pPr>
            <a:endParaRPr lang="ms-MY" b="1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917678" y="740706"/>
            <a:ext cx="10082554" cy="29809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SzPct val="100000"/>
              <a:buFont typeface="+mj-lt"/>
              <a:buAutoNum type="arabicPeriod"/>
            </a:pP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Maklumat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Fakta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Statistik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Perbandingan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menyokong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fakta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Slaid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Justifikasi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Keperluan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SzPct val="100000"/>
              <a:buFont typeface="+mj-lt"/>
              <a:buAutoNum type="arabicPeriod"/>
            </a:pP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SzPct val="100000"/>
              <a:buFont typeface="+mj-lt"/>
              <a:buAutoNum type="arabicPeriod"/>
            </a:pPr>
            <a:r>
              <a:rPr lang="en-US" sz="1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Architecture Diagram</a:t>
            </a:r>
          </a:p>
          <a:p>
            <a:pPr marL="342900" indent="-342900" algn="l">
              <a:buSzPct val="100000"/>
              <a:buFont typeface="+mj-lt"/>
              <a:buAutoNum type="arabicPeriod"/>
            </a:pPr>
            <a:endParaRPr lang="en-US" sz="18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SzPct val="100000"/>
              <a:buFont typeface="+mj-lt"/>
              <a:buAutoNum type="arabicPeriod"/>
            </a:pP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bebas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Clr>
                <a:schemeClr val="accent1"/>
              </a:buClr>
              <a:buSzPct val="73000"/>
            </a:pP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Clr>
                <a:schemeClr val="accent1"/>
              </a:buClr>
              <a:buSzPct val="73000"/>
              <a:buFont typeface="Wingdings" panose="05000000000000000000" pitchFamily="2" charset="2"/>
              <a:buChar char="Ø"/>
            </a:pP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Clr>
                <a:schemeClr val="accent1"/>
              </a:buClr>
              <a:buSzPct val="73000"/>
              <a:buFont typeface="Wingdings" panose="05000000000000000000" pitchFamily="2" charset="2"/>
              <a:buChar char="Ø"/>
            </a:pP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09AB17-F647-4A22-A4B0-5AFB6B343795}" type="slidenum">
              <a:rPr lang="ms-MY" smtClean="0"/>
              <a:pPr>
                <a:defRPr/>
              </a:pPr>
              <a:t>6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968524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0"/>
          <p:cNvSpPr txBox="1">
            <a:spLocks/>
          </p:cNvSpPr>
          <p:nvPr/>
        </p:nvSpPr>
        <p:spPr>
          <a:xfrm>
            <a:off x="670620" y="108248"/>
            <a:ext cx="9889876" cy="595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  <a:defRPr/>
            </a:pPr>
            <a:r>
              <a:rPr lang="en-US" b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TADBIR URUS PROJEK</a:t>
            </a:r>
            <a:endParaRPr lang="ms-MY" b="1" i="1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754911" y="1010699"/>
            <a:ext cx="10598889" cy="39174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Masukkan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cadangan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carta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tadbir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urus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ICT yang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dilaksanakan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berdasarkan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s-MY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Pekeliling Transformasi Pentadbiran Awam Bilangan 3 Tahun 2018: Panduan Pengurusan Projek ICT Sektor Awam (PPrISA)</a:t>
            </a: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357188" algn="l">
              <a:buClr>
                <a:schemeClr val="tx1"/>
              </a:buClr>
              <a:buSzPct val="100000"/>
            </a:pP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https://www.mampu.gov.my/ms/pekeliling/category/181-2018?download=294:ptpa-bil-3-tahun-2018-panduan-pengurusan-projek-ict-sektor-awam-pprisa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Clr>
                <a:schemeClr val="tx1"/>
              </a:buClr>
              <a:buSzPct val="100000"/>
            </a:pPr>
            <a:endParaRPr 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Clr>
                <a:schemeClr val="tx1"/>
              </a:buClr>
              <a:buSzPct val="100000"/>
              <a:buFont typeface="+mj-lt"/>
              <a:buAutoNum type="arabicPeriod" startAt="2"/>
            </a:pP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selaras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skop</a:t>
            </a: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</a:t>
            </a: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jadual</a:t>
            </a: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pelaksanaan</a:t>
            </a: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maklumat</a:t>
            </a: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peruntukan</a:t>
            </a: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l">
              <a:buClr>
                <a:schemeClr val="tx1"/>
              </a:buClr>
              <a:buSzPct val="100000"/>
            </a:pP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09AB17-F647-4A22-A4B0-5AFB6B343795}" type="slidenum">
              <a:rPr lang="ms-MY" smtClean="0"/>
              <a:pPr>
                <a:defRPr/>
              </a:pPr>
              <a:t>7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309581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0"/>
          <p:cNvSpPr txBox="1">
            <a:spLocks/>
          </p:cNvSpPr>
          <p:nvPr/>
        </p:nvSpPr>
        <p:spPr>
          <a:xfrm>
            <a:off x="404523" y="44450"/>
            <a:ext cx="11333821" cy="6389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ms-MY" sz="2800" b="1" i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[NAMA AGENSI] ORGANIZATIONAL LANDSCAPE MAP VIEW</a:t>
            </a:r>
            <a:endParaRPr lang="ms-MY" sz="2800" b="1" dirty="0">
              <a:solidFill>
                <a:srgbClr val="FF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733647" y="1237128"/>
            <a:ext cx="11004697" cy="29599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SzPct val="100000"/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Diagram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bisnes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berasaskan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Business, Data, Application &amp; Technology (BDAT)</a:t>
            </a:r>
          </a:p>
          <a:p>
            <a:pPr algn="l">
              <a:buClr>
                <a:schemeClr val="accent1"/>
              </a:buClr>
              <a:buSzPct val="73000"/>
            </a:pP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Perlu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menggambarkan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keseluruhan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jabatan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Perlu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dikekalkan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(fixed)–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sekiranya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seterusnya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Simbol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digunakan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boleh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rujuk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kepada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pautan</a:t>
            </a:r>
            <a:r>
              <a:rPr 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dibawah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715963" indent="-358775" algn="l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ms-MY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https://www.mampu.gov.my/images/N160_Reference_Cards.pdf</a:t>
            </a:r>
          </a:p>
          <a:p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Rujuk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Champion EA di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Kementerian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Agensi</a:t>
            </a:r>
            <a:endParaRPr lang="ms-MY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Clr>
                <a:schemeClr val="accent1"/>
              </a:buClr>
              <a:buSzPct val="73000"/>
              <a:buFont typeface="Wingdings" panose="05000000000000000000" pitchFamily="2" charset="2"/>
              <a:buChar char="Ø"/>
            </a:pP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09AB17-F647-4A22-A4B0-5AFB6B343795}" type="slidenum">
              <a:rPr lang="ms-MY" smtClean="0"/>
              <a:pPr>
                <a:defRPr/>
              </a:pPr>
              <a:t>8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816257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0"/>
          <p:cNvSpPr txBox="1">
            <a:spLocks/>
          </p:cNvSpPr>
          <p:nvPr/>
        </p:nvSpPr>
        <p:spPr>
          <a:xfrm>
            <a:off x="1286694" y="210312"/>
            <a:ext cx="8695506" cy="10082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  <a:defRPr/>
            </a:pPr>
            <a:r>
              <a:rPr lang="en-US" b="1" i="1" dirty="0">
                <a:solidFill>
                  <a:prstClr val="black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APPLICATION / INFORMATION VIEW</a:t>
            </a:r>
            <a:endParaRPr lang="ms-MY" b="1" i="1" dirty="0">
              <a:solidFill>
                <a:prstClr val="black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731520" y="908720"/>
            <a:ext cx="10817352" cy="24928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Clr>
                <a:schemeClr val="accent1"/>
              </a:buClr>
              <a:buSzPct val="73000"/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Diagram yang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menunjukkan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perkhidmatan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pengguna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/stakeholder, </a:t>
            </a:r>
            <a:r>
              <a:rPr lang="en-US" sz="1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process/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modul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maklumat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/data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agensi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luar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berkaitan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Clr>
                <a:schemeClr val="accent1"/>
              </a:buClr>
              <a:buSzPct val="73000"/>
              <a:buFont typeface="Wingdings" panose="05000000000000000000" pitchFamily="2" charset="2"/>
              <a:buChar char="Ø"/>
            </a:pP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Clr>
                <a:schemeClr val="accent1"/>
              </a:buClr>
              <a:buSzPct val="73000"/>
              <a:buFont typeface="Wingdings" panose="05000000000000000000" pitchFamily="2" charset="2"/>
              <a:buChar char="Ø"/>
            </a:pP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Hanya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gambarkan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berkaitan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Clr>
                <a:schemeClr val="accent1"/>
              </a:buClr>
              <a:buSzPct val="73000"/>
              <a:buFont typeface="Wingdings" panose="05000000000000000000" pitchFamily="2" charset="2"/>
              <a:buChar char="Ø"/>
            </a:pP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Clr>
                <a:schemeClr val="accent1"/>
              </a:buClr>
              <a:buSzPct val="73000"/>
              <a:buFont typeface="Wingdings" panose="05000000000000000000" pitchFamily="2" charset="2"/>
              <a:buChar char="Ø"/>
            </a:pP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Perlu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senaraikan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modul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submodul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dibangunkan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 algn="l">
              <a:buClr>
                <a:schemeClr val="accent1"/>
              </a:buClr>
              <a:buSzPct val="73000"/>
              <a:buFont typeface="Wingdings" panose="05000000000000000000" pitchFamily="2" charset="2"/>
              <a:buChar char="Ø"/>
            </a:pP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09AB17-F647-4A22-A4B0-5AFB6B343795}" type="slidenum">
              <a:rPr lang="ms-MY" smtClean="0"/>
              <a:pPr>
                <a:defRPr/>
              </a:pPr>
              <a:t>9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4102632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12091</TotalTime>
  <Words>2458</Words>
  <Application>Microsoft Office PowerPoint</Application>
  <PresentationFormat>Widescreen</PresentationFormat>
  <Paragraphs>618</Paragraphs>
  <Slides>22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Futura Medium</vt:lpstr>
      <vt:lpstr>Arial</vt:lpstr>
      <vt:lpstr>Calibri</vt:lpstr>
      <vt:lpstr>Calibri Light</vt:lpstr>
      <vt:lpstr>Gabriola</vt:lpstr>
      <vt:lpstr>Wingdings</vt:lpstr>
      <vt:lpstr>Office Theme</vt:lpstr>
      <vt:lpstr>[TAJUK PERMOHONAN] [KOD PROJEK SPP II] (Bagi Projek yang Menggunakan Peruntukan Pembangunan)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MAKLUMAT PERUNTUKAN: (B) PEMBANGUNAN SISTEM APLIKASI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Muhamad Apian Bin Saidin</dc:creator>
  <cp:lastModifiedBy>Nadiah binti Nazakat</cp:lastModifiedBy>
  <cp:revision>547</cp:revision>
  <cp:lastPrinted>2021-11-23T08:29:51Z</cp:lastPrinted>
  <dcterms:created xsi:type="dcterms:W3CDTF">2018-10-04T01:13:00Z</dcterms:created>
  <dcterms:modified xsi:type="dcterms:W3CDTF">2023-11-07T07:11:13Z</dcterms:modified>
</cp:coreProperties>
</file>